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Bold"/>
      <p:regular r:id="rId17"/>
    </p:embeddedFont>
    <p:embeddedFont>
      <p:font typeface="Petrona Bold"/>
      <p:regular r:id="rId18"/>
    </p:embeddedFont>
    <p:embeddedFont>
      <p:font typeface="Petrona Bold"/>
      <p:regular r:id="rId19"/>
    </p:embeddedFont>
    <p:embeddedFont>
      <p:font typeface="Petrona Bold"/>
      <p:regular r:id="rId20"/>
    </p:embeddedFont>
    <p:embeddedFont>
      <p:font typeface="Petrona Bold"/>
      <p:regular r:id="rId21"/>
    </p:embeddedFont>
    <p:embeddedFont>
      <p:font typeface="Petrona Bold"/>
      <p:regular r:id="rId22"/>
    </p:embeddedFont>
    <p:embeddedFont>
      <p:font typeface="Petrona Bold"/>
      <p:regular r:id="rId23"/>
    </p:embeddedFont>
    <p:embeddedFont>
      <p:font typeface="Petrona Bold"/>
      <p:regular r:id="rId24"/>
    </p:embeddedFont>
    <p:embeddedFont>
      <p:font typeface="Petrona Bold"/>
      <p:regular r:id="rId25"/>
    </p:embeddedFont>
    <p:embeddedFont>
      <p:font typeface="Petrona Bold"/>
      <p:regular r:id="rId26"/>
    </p:embeddedFont>
    <p:embeddedFont>
      <p:font typeface="Petrona Bold"/>
      <p:regular r:id="rId27"/>
    </p:embeddedFont>
    <p:embeddedFont>
      <p:font typeface="Petrona Bold"/>
      <p:regular r:id="rId28"/>
    </p:embeddedFont>
    <p:embeddedFont>
      <p:font typeface="Petrona Bold"/>
      <p:regular r:id="rId29"/>
    </p:embeddedFont>
    <p:embeddedFont>
      <p:font typeface="Petrona Bold"/>
      <p:regular r:id="rId30"/>
    </p:embeddedFont>
    <p:embeddedFont>
      <p:font typeface="Petrona Bold"/>
      <p:regular r:id="rId31"/>
    </p:embeddedFont>
    <p:embeddedFont>
      <p:font typeface="Petrona Bold"/>
      <p:regular r:id="rId32"/>
    </p:embeddedFont>
    <p:embeddedFont>
      <p:font typeface="Petrona Bold"/>
      <p:regular r:id="rId33"/>
    </p:embeddedFont>
    <p:embeddedFont>
      <p:font typeface="Petrona Bold"/>
      <p:regular r:id="rId34"/>
    </p:embeddedFont>
    <p:embeddedFont>
      <p:font typeface="Inter"/>
      <p:regular r:id="rId35"/>
    </p:embeddedFont>
    <p:embeddedFont>
      <p:font typeface="Inter"/>
      <p:regular r:id="rId36"/>
    </p:embeddedFont>
    <p:embeddedFont>
      <p:font typeface="Inter"/>
      <p:regular r:id="rId37"/>
    </p:embeddedFont>
    <p:embeddedFont>
      <p:font typeface="Inter"/>
      <p:regular r:id="rId38"/>
    </p:embeddedFont>
    <p:embeddedFont>
      <p:font typeface="Inter"/>
      <p:regular r:id="rId39"/>
    </p:embeddedFont>
    <p:embeddedFont>
      <p:font typeface="Inter"/>
      <p:regular r:id="rId4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 Id="rId25" Type="http://schemas.openxmlformats.org/officeDocument/2006/relationships/font" Target="fonts/font9.fntdata"/><Relationship Id="rId26" Type="http://schemas.openxmlformats.org/officeDocument/2006/relationships/font" Target="fonts/font10.fntdata"/><Relationship Id="rId27" Type="http://schemas.openxmlformats.org/officeDocument/2006/relationships/font" Target="fonts/font11.fntdata"/><Relationship Id="rId28" Type="http://schemas.openxmlformats.org/officeDocument/2006/relationships/font" Target="fonts/font12.fntdata"/><Relationship Id="rId29" Type="http://schemas.openxmlformats.org/officeDocument/2006/relationships/font" Target="fonts/font13.fntdata"/><Relationship Id="rId30" Type="http://schemas.openxmlformats.org/officeDocument/2006/relationships/font" Target="fonts/font14.fntdata"/><Relationship Id="rId31" Type="http://schemas.openxmlformats.org/officeDocument/2006/relationships/font" Target="fonts/font15.fntdata"/><Relationship Id="rId32" Type="http://schemas.openxmlformats.org/officeDocument/2006/relationships/font" Target="fonts/font16.fntdata"/><Relationship Id="rId33" Type="http://schemas.openxmlformats.org/officeDocument/2006/relationships/font" Target="fonts/font17.fntdata"/><Relationship Id="rId34" Type="http://schemas.openxmlformats.org/officeDocument/2006/relationships/font" Target="fonts/font18.fntdata"/><Relationship Id="rId35" Type="http://schemas.openxmlformats.org/officeDocument/2006/relationships/font" Target="fonts/font19.fntdata"/><Relationship Id="rId36" Type="http://schemas.openxmlformats.org/officeDocument/2006/relationships/font" Target="fonts/font20.fntdata"/><Relationship Id="rId37" Type="http://schemas.openxmlformats.org/officeDocument/2006/relationships/font" Target="fonts/font21.fntdata"/><Relationship Id="rId38" Type="http://schemas.openxmlformats.org/officeDocument/2006/relationships/font" Target="fonts/font22.fntdata"/><Relationship Id="rId39" Type="http://schemas.openxmlformats.org/officeDocument/2006/relationships/font" Target="fonts/font23.fntdata"/><Relationship Id="rId40" Type="http://schemas.openxmlformats.org/officeDocument/2006/relationships/font" Target="fonts/font2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hyperlink" Target="mailto:tanushmmofficial@gmail.com" TargetMode="External"/><Relationship Id="rId2" Type="http://schemas.openxmlformats.org/officeDocument/2006/relationships/hyperlink" Target="mailto:sirasudeenp@gmail.com" TargetMode="External"/><Relationship Id="rId3" Type="http://schemas.openxmlformats.org/officeDocument/2006/relationships/hyperlink" Target="mailto:fayaadhsyed@gmail.com" TargetMode="External"/><Relationship Id="rId4" Type="http://schemas.openxmlformats.org/officeDocument/2006/relationships/hyperlink" Target="mailto:pgourishankarprusty@gmail.com" TargetMode="External"/><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862132"/>
            <a:ext cx="9385221" cy="2977039"/>
          </a:xfrm>
          <a:prstGeom prst="rect">
            <a:avLst/>
          </a:prstGeom>
          <a:noFill/>
          <a:ln/>
        </p:spPr>
        <p:txBody>
          <a:bodyPr wrap="square" lIns="0" tIns="0" rIns="0" bIns="0" rtlCol="0" anchor="t"/>
          <a:lstStyle/>
          <a:p>
            <a:pPr indent="0" marL="0">
              <a:lnSpc>
                <a:spcPts val="11700"/>
              </a:lnSpc>
              <a:buNone/>
            </a:pPr>
            <a:r>
              <a:rPr lang="en-US" sz="9350" b="1" spc="-188" kern="0" dirty="0">
                <a:solidFill>
                  <a:srgbClr val="FF8AAF"/>
                </a:solidFill>
                <a:latin typeface="Petrona Bold" pitchFamily="34" charset="0"/>
                <a:ea typeface="Petrona Bold" pitchFamily="34" charset="-122"/>
                <a:cs typeface="Petrona Bold" pitchFamily="34" charset="-120"/>
              </a:rPr>
              <a:t>Hexaware CODE&amp;RISE</a:t>
            </a:r>
            <a:endParaRPr lang="en-US" sz="9350" dirty="0"/>
          </a:p>
        </p:txBody>
      </p:sp>
      <p:sp>
        <p:nvSpPr>
          <p:cNvPr id="4" name="Text 1"/>
          <p:cNvSpPr/>
          <p:nvPr/>
        </p:nvSpPr>
        <p:spPr>
          <a:xfrm>
            <a:off x="793790" y="4179332"/>
            <a:ext cx="8668941"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InnovateX_Crescent's RideShare </a:t>
            </a:r>
            <a:endParaRPr lang="en-US" sz="4650" dirty="0"/>
          </a:p>
        </p:txBody>
      </p:sp>
      <p:sp>
        <p:nvSpPr>
          <p:cNvPr id="5" name="Text 2"/>
          <p:cNvSpPr/>
          <p:nvPr/>
        </p:nvSpPr>
        <p:spPr>
          <a:xfrm>
            <a:off x="793790" y="5263753"/>
            <a:ext cx="93852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InnovateX_Crescent presents their innovative RideShare application - a seamless, user-friendly platform for efficient, cost-effective, and environmentally responsible ride-sharing. This solution connects users for carpooling, reducing commuting costs and traffic congestion while contributing to sustainable mobility.</a:t>
            </a:r>
            <a:endParaRPr lang="en-US" sz="1750" dirty="0"/>
          </a:p>
        </p:txBody>
      </p:sp>
      <p:sp>
        <p:nvSpPr>
          <p:cNvPr id="6" name="Shape 3"/>
          <p:cNvSpPr/>
          <p:nvPr/>
        </p:nvSpPr>
        <p:spPr>
          <a:xfrm>
            <a:off x="793790" y="6987421"/>
            <a:ext cx="362903" cy="362903"/>
          </a:xfrm>
          <a:prstGeom prst="roundRect">
            <a:avLst>
              <a:gd name="adj" fmla="val 25194296"/>
            </a:avLst>
          </a:prstGeom>
          <a:solidFill>
            <a:srgbClr val="031708"/>
          </a:solidFill>
          <a:ln w="7620">
            <a:solidFill>
              <a:srgbClr val="FFFFFF"/>
            </a:solidFill>
            <a:prstDash val="solid"/>
          </a:ln>
        </p:spPr>
      </p:sp>
      <p:sp>
        <p:nvSpPr>
          <p:cNvPr id="7" name="Text 4"/>
          <p:cNvSpPr/>
          <p:nvPr/>
        </p:nvSpPr>
        <p:spPr>
          <a:xfrm>
            <a:off x="903446" y="7120057"/>
            <a:ext cx="143589" cy="97512"/>
          </a:xfrm>
          <a:prstGeom prst="rect">
            <a:avLst/>
          </a:prstGeom>
          <a:noFill/>
          <a:ln/>
        </p:spPr>
        <p:txBody>
          <a:bodyPr wrap="none" lIns="0" tIns="0" rIns="0" bIns="0" rtlCol="0" anchor="t"/>
          <a:lstStyle/>
          <a:p>
            <a:pPr algn="ctr" indent="0" marL="0">
              <a:lnSpc>
                <a:spcPts val="750"/>
              </a:lnSpc>
              <a:buNone/>
            </a:pPr>
            <a:r>
              <a:rPr lang="en-US" sz="750" spc="-36" kern="0" dirty="0">
                <a:solidFill>
                  <a:srgbClr val="FFFFFF"/>
                </a:solidFill>
                <a:latin typeface="Inter Medium" pitchFamily="34" charset="0"/>
                <a:ea typeface="Inter Medium" pitchFamily="34" charset="-122"/>
                <a:cs typeface="Inter Medium" pitchFamily="34" charset="-120"/>
              </a:rPr>
              <a:t>TM</a:t>
            </a:r>
            <a:endParaRPr lang="en-US" sz="750" dirty="0"/>
          </a:p>
        </p:txBody>
      </p:sp>
      <p:sp>
        <p:nvSpPr>
          <p:cNvPr id="8" name="Text 5"/>
          <p:cNvSpPr/>
          <p:nvPr/>
        </p:nvSpPr>
        <p:spPr>
          <a:xfrm>
            <a:off x="1270040" y="6970514"/>
            <a:ext cx="2035373" cy="396835"/>
          </a:xfrm>
          <a:prstGeom prst="rect">
            <a:avLst/>
          </a:prstGeom>
          <a:noFill/>
          <a:ln/>
        </p:spPr>
        <p:txBody>
          <a:bodyPr wrap="none" lIns="0" tIns="0" rIns="0" bIns="0" rtlCol="0" anchor="t"/>
          <a:lstStyle/>
          <a:p>
            <a:pPr algn="l" indent="0" marL="0">
              <a:lnSpc>
                <a:spcPts val="3100"/>
              </a:lnSpc>
              <a:buNone/>
            </a:pPr>
            <a:r>
              <a:rPr lang="en-US" sz="2200" b="1" spc="-36" kern="0" dirty="0">
                <a:solidFill>
                  <a:srgbClr val="E0D6DE"/>
                </a:solidFill>
                <a:latin typeface="Inter Bold" pitchFamily="34" charset="0"/>
                <a:ea typeface="Inter Bold" pitchFamily="34" charset="-122"/>
                <a:cs typeface="Inter Bold" pitchFamily="34" charset="-120"/>
              </a:rPr>
              <a:t>by Tanush M M</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494633"/>
          </a:xfrm>
          <a:prstGeom prst="rect">
            <a:avLst/>
          </a:prstGeom>
        </p:spPr>
      </p:pic>
      <p:sp>
        <p:nvSpPr>
          <p:cNvPr id="3" name="Text 0"/>
          <p:cNvSpPr/>
          <p:nvPr/>
        </p:nvSpPr>
        <p:spPr>
          <a:xfrm>
            <a:off x="698659" y="548997"/>
            <a:ext cx="7746683" cy="1309926"/>
          </a:xfrm>
          <a:prstGeom prst="rect">
            <a:avLst/>
          </a:prstGeom>
          <a:noFill/>
          <a:ln/>
        </p:spPr>
        <p:txBody>
          <a:bodyPr wrap="square" lIns="0" tIns="0" rIns="0" bIns="0" rtlCol="0" anchor="t"/>
          <a:lstStyle/>
          <a:p>
            <a:pPr indent="0" marL="0">
              <a:lnSpc>
                <a:spcPts val="5150"/>
              </a:lnSpc>
              <a:buNone/>
            </a:pPr>
            <a:r>
              <a:rPr lang="en-US" sz="4100" b="1" spc="-83" kern="0" dirty="0">
                <a:solidFill>
                  <a:srgbClr val="FF8AAF"/>
                </a:solidFill>
                <a:latin typeface="Petrona Bold" pitchFamily="34" charset="0"/>
                <a:ea typeface="Petrona Bold" pitchFamily="34" charset="-122"/>
                <a:cs typeface="Petrona Bold" pitchFamily="34" charset="-120"/>
              </a:rPr>
              <a:t>Functional Architecture - Admin Flow</a:t>
            </a:r>
            <a:endParaRPr lang="en-US" sz="4100" dirty="0"/>
          </a:p>
        </p:txBody>
      </p:sp>
      <p:sp>
        <p:nvSpPr>
          <p:cNvPr id="4" name="Text 1"/>
          <p:cNvSpPr/>
          <p:nvPr/>
        </p:nvSpPr>
        <p:spPr>
          <a:xfrm>
            <a:off x="698659" y="2158365"/>
            <a:ext cx="7746683" cy="958334"/>
          </a:xfrm>
          <a:prstGeom prst="rect">
            <a:avLst/>
          </a:prstGeom>
          <a:noFill/>
          <a:ln/>
        </p:spPr>
        <p:txBody>
          <a:bodyPr wrap="square" lIns="0" tIns="0" rIns="0" bIns="0" rtlCol="0" anchor="t"/>
          <a:lstStyle/>
          <a:p>
            <a:pPr indent="0" marL="0">
              <a:lnSpc>
                <a:spcPts val="2500"/>
              </a:lnSpc>
              <a:buNone/>
            </a:pPr>
            <a:r>
              <a:rPr lang="en-US" sz="1550" spc="-31" kern="0" dirty="0">
                <a:solidFill>
                  <a:srgbClr val="E0D6DE"/>
                </a:solidFill>
                <a:latin typeface="Inter" pitchFamily="34" charset="0"/>
                <a:ea typeface="Inter" pitchFamily="34" charset="-122"/>
                <a:cs typeface="Inter" pitchFamily="34" charset="-120"/>
              </a:rPr>
              <a:t>The RideShare admin interface empowers platform oversight. Admins can monitor metrics, troubleshoot issues, and ensure reliable operations. They have tools to manage users, drivers, and fleet records to maintain the ecosystem.</a:t>
            </a:r>
            <a:endParaRPr lang="en-US" sz="1550" dirty="0"/>
          </a:p>
        </p:txBody>
      </p:sp>
      <p:pic>
        <p:nvPicPr>
          <p:cNvPr id="5" name="Image 1" descr="preencoded.png">    </p:cNvPr>
          <p:cNvPicPr>
            <a:picLocks noChangeAspect="1"/>
          </p:cNvPicPr>
          <p:nvPr/>
        </p:nvPicPr>
        <p:blipFill>
          <a:blip r:embed="rId2"/>
          <a:stretch>
            <a:fillRect/>
          </a:stretch>
        </p:blipFill>
        <p:spPr>
          <a:xfrm>
            <a:off x="698659" y="3341251"/>
            <a:ext cx="7746683" cy="46043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10615"/>
            <a:ext cx="8312944"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Team and Application Overview</a:t>
            </a:r>
            <a:endParaRPr lang="en-US" sz="4650" dirty="0"/>
          </a:p>
        </p:txBody>
      </p:sp>
      <p:sp>
        <p:nvSpPr>
          <p:cNvPr id="3" name="Text 1"/>
          <p:cNvSpPr/>
          <p:nvPr/>
        </p:nvSpPr>
        <p:spPr>
          <a:xfrm>
            <a:off x="793790" y="2421850"/>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Team Name</a:t>
            </a:r>
            <a:endParaRPr lang="en-US" sz="2300" dirty="0"/>
          </a:p>
        </p:txBody>
      </p:sp>
      <p:sp>
        <p:nvSpPr>
          <p:cNvPr id="4" name="Text 2"/>
          <p:cNvSpPr/>
          <p:nvPr/>
        </p:nvSpPr>
        <p:spPr>
          <a:xfrm>
            <a:off x="793790" y="3020735"/>
            <a:ext cx="6244709"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InnovateX_Crescent</a:t>
            </a:r>
            <a:endParaRPr lang="en-US" sz="1750" dirty="0"/>
          </a:p>
        </p:txBody>
      </p:sp>
      <p:sp>
        <p:nvSpPr>
          <p:cNvPr id="5" name="Text 3"/>
          <p:cNvSpPr/>
          <p:nvPr/>
        </p:nvSpPr>
        <p:spPr>
          <a:xfrm>
            <a:off x="7599521" y="2421850"/>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Application Name</a:t>
            </a:r>
            <a:endParaRPr lang="en-US" sz="2300" dirty="0"/>
          </a:p>
        </p:txBody>
      </p:sp>
      <p:sp>
        <p:nvSpPr>
          <p:cNvPr id="6" name="Text 4"/>
          <p:cNvSpPr/>
          <p:nvPr/>
        </p:nvSpPr>
        <p:spPr>
          <a:xfrm>
            <a:off x="7599521" y="3020735"/>
            <a:ext cx="6244709"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Rideshare Application</a:t>
            </a:r>
            <a:endParaRPr lang="en-US" sz="1750" dirty="0"/>
          </a:p>
        </p:txBody>
      </p:sp>
      <p:sp>
        <p:nvSpPr>
          <p:cNvPr id="7" name="Shape 5"/>
          <p:cNvSpPr/>
          <p:nvPr/>
        </p:nvSpPr>
        <p:spPr>
          <a:xfrm>
            <a:off x="793790" y="3842861"/>
            <a:ext cx="13042821" cy="3276005"/>
          </a:xfrm>
          <a:prstGeom prst="roundRect">
            <a:avLst>
              <a:gd name="adj" fmla="val 2908"/>
            </a:avLst>
          </a:prstGeom>
          <a:noFill/>
          <a:ln w="7620">
            <a:solidFill>
              <a:srgbClr val="FFFFFF">
                <a:alpha val="24000"/>
              </a:srgbClr>
            </a:solidFill>
            <a:prstDash val="solid"/>
          </a:ln>
        </p:spPr>
      </p:sp>
      <p:sp>
        <p:nvSpPr>
          <p:cNvPr id="8" name="Shape 6"/>
          <p:cNvSpPr/>
          <p:nvPr/>
        </p:nvSpPr>
        <p:spPr>
          <a:xfrm>
            <a:off x="801410" y="3850481"/>
            <a:ext cx="13027581" cy="659487"/>
          </a:xfrm>
          <a:prstGeom prst="rect">
            <a:avLst/>
          </a:prstGeom>
          <a:solidFill>
            <a:srgbClr val="FFFFFF">
              <a:alpha val="4000"/>
            </a:srgbClr>
          </a:solidFill>
          <a:ln/>
        </p:spPr>
      </p:sp>
      <p:sp>
        <p:nvSpPr>
          <p:cNvPr id="9" name="Text 7"/>
          <p:cNvSpPr/>
          <p:nvPr/>
        </p:nvSpPr>
        <p:spPr>
          <a:xfrm>
            <a:off x="1028224" y="3994190"/>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Team Members</a:t>
            </a:r>
            <a:endParaRPr lang="en-US" sz="2300" dirty="0"/>
          </a:p>
        </p:txBody>
      </p:sp>
      <p:sp>
        <p:nvSpPr>
          <p:cNvPr id="10" name="Text 8"/>
          <p:cNvSpPr/>
          <p:nvPr/>
        </p:nvSpPr>
        <p:spPr>
          <a:xfrm>
            <a:off x="7545824" y="3994190"/>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Email</a:t>
            </a:r>
            <a:endParaRPr lang="en-US" sz="2300" dirty="0"/>
          </a:p>
        </p:txBody>
      </p:sp>
      <p:sp>
        <p:nvSpPr>
          <p:cNvPr id="11" name="Shape 9"/>
          <p:cNvSpPr/>
          <p:nvPr/>
        </p:nvSpPr>
        <p:spPr>
          <a:xfrm>
            <a:off x="801410" y="4509968"/>
            <a:ext cx="13027581" cy="650319"/>
          </a:xfrm>
          <a:prstGeom prst="rect">
            <a:avLst/>
          </a:prstGeom>
          <a:solidFill>
            <a:srgbClr val="000000">
              <a:alpha val="4000"/>
            </a:srgbClr>
          </a:solidFill>
          <a:ln/>
        </p:spPr>
      </p:sp>
      <p:sp>
        <p:nvSpPr>
          <p:cNvPr id="12" name="Text 10"/>
          <p:cNvSpPr/>
          <p:nvPr/>
        </p:nvSpPr>
        <p:spPr>
          <a:xfrm>
            <a:off x="1028224" y="4653677"/>
            <a:ext cx="6056352"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Tanush M M</a:t>
            </a:r>
            <a:endParaRPr lang="en-US" sz="1750" dirty="0"/>
          </a:p>
        </p:txBody>
      </p:sp>
      <p:sp>
        <p:nvSpPr>
          <p:cNvPr id="13" name="Text 11"/>
          <p:cNvSpPr/>
          <p:nvPr/>
        </p:nvSpPr>
        <p:spPr>
          <a:xfrm>
            <a:off x="7545824" y="4653677"/>
            <a:ext cx="6056352" cy="362903"/>
          </a:xfrm>
          <a:prstGeom prst="rect">
            <a:avLst/>
          </a:prstGeom>
          <a:noFill/>
          <a:ln/>
        </p:spPr>
        <p:txBody>
          <a:bodyPr wrap="none" lIns="0" tIns="0" rIns="0" bIns="0" rtlCol="0" anchor="t"/>
          <a:lstStyle/>
          <a:p>
            <a:pPr indent="0" marL="0">
              <a:lnSpc>
                <a:spcPts val="2850"/>
              </a:lnSpc>
              <a:buNone/>
            </a:pPr>
            <a:r>
              <a:rPr lang="en-US" sz="1750" u="sng" spc="-36" kern="0" dirty="0">
                <a:solidFill>
                  <a:srgbClr val="876CD4"/>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tanushmmofficial@gmail.com</a:t>
            </a:r>
            <a:endParaRPr lang="en-US" sz="1750" dirty="0"/>
          </a:p>
        </p:txBody>
      </p:sp>
      <p:sp>
        <p:nvSpPr>
          <p:cNvPr id="14" name="Shape 12"/>
          <p:cNvSpPr/>
          <p:nvPr/>
        </p:nvSpPr>
        <p:spPr>
          <a:xfrm>
            <a:off x="801410" y="5160288"/>
            <a:ext cx="13027581" cy="650319"/>
          </a:xfrm>
          <a:prstGeom prst="rect">
            <a:avLst/>
          </a:prstGeom>
          <a:solidFill>
            <a:srgbClr val="FFFFFF">
              <a:alpha val="4000"/>
            </a:srgbClr>
          </a:solidFill>
          <a:ln/>
        </p:spPr>
      </p:sp>
      <p:sp>
        <p:nvSpPr>
          <p:cNvPr id="15" name="Text 13"/>
          <p:cNvSpPr/>
          <p:nvPr/>
        </p:nvSpPr>
        <p:spPr>
          <a:xfrm>
            <a:off x="1028224" y="5303996"/>
            <a:ext cx="6056352"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Sirasudeen P</a:t>
            </a:r>
            <a:endParaRPr lang="en-US" sz="1750" dirty="0"/>
          </a:p>
        </p:txBody>
      </p:sp>
      <p:sp>
        <p:nvSpPr>
          <p:cNvPr id="16" name="Text 14"/>
          <p:cNvSpPr/>
          <p:nvPr/>
        </p:nvSpPr>
        <p:spPr>
          <a:xfrm>
            <a:off x="7545824" y="5303996"/>
            <a:ext cx="6056352" cy="362903"/>
          </a:xfrm>
          <a:prstGeom prst="rect">
            <a:avLst/>
          </a:prstGeom>
          <a:noFill/>
          <a:ln/>
        </p:spPr>
        <p:txBody>
          <a:bodyPr wrap="none" lIns="0" tIns="0" rIns="0" bIns="0" rtlCol="0" anchor="t"/>
          <a:lstStyle/>
          <a:p>
            <a:pPr indent="0" marL="0">
              <a:lnSpc>
                <a:spcPts val="2850"/>
              </a:lnSpc>
              <a:buNone/>
            </a:pPr>
            <a:r>
              <a:rPr lang="en-US" sz="1750" u="sng" spc="-36" kern="0" dirty="0">
                <a:solidFill>
                  <a:srgbClr val="876CD4"/>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sirasudeenp@gmail.com</a:t>
            </a:r>
            <a:endParaRPr lang="en-US" sz="1750" dirty="0"/>
          </a:p>
        </p:txBody>
      </p:sp>
      <p:sp>
        <p:nvSpPr>
          <p:cNvPr id="17" name="Shape 15"/>
          <p:cNvSpPr/>
          <p:nvPr/>
        </p:nvSpPr>
        <p:spPr>
          <a:xfrm>
            <a:off x="801410" y="5810607"/>
            <a:ext cx="13027581" cy="650319"/>
          </a:xfrm>
          <a:prstGeom prst="rect">
            <a:avLst/>
          </a:prstGeom>
          <a:solidFill>
            <a:srgbClr val="000000">
              <a:alpha val="4000"/>
            </a:srgbClr>
          </a:solidFill>
          <a:ln/>
        </p:spPr>
      </p:sp>
      <p:sp>
        <p:nvSpPr>
          <p:cNvPr id="18" name="Text 16"/>
          <p:cNvSpPr/>
          <p:nvPr/>
        </p:nvSpPr>
        <p:spPr>
          <a:xfrm>
            <a:off x="1028224" y="5954316"/>
            <a:ext cx="6056352"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Syed Fayaadh S [Inactive]</a:t>
            </a:r>
            <a:endParaRPr lang="en-US" sz="1750" dirty="0"/>
          </a:p>
        </p:txBody>
      </p:sp>
      <p:sp>
        <p:nvSpPr>
          <p:cNvPr id="19" name="Text 17"/>
          <p:cNvSpPr/>
          <p:nvPr/>
        </p:nvSpPr>
        <p:spPr>
          <a:xfrm>
            <a:off x="7545824" y="5954316"/>
            <a:ext cx="6056352" cy="362903"/>
          </a:xfrm>
          <a:prstGeom prst="rect">
            <a:avLst/>
          </a:prstGeom>
          <a:noFill/>
          <a:ln/>
        </p:spPr>
        <p:txBody>
          <a:bodyPr wrap="none" lIns="0" tIns="0" rIns="0" bIns="0" rtlCol="0" anchor="t"/>
          <a:lstStyle/>
          <a:p>
            <a:pPr indent="0" marL="0">
              <a:lnSpc>
                <a:spcPts val="2850"/>
              </a:lnSpc>
              <a:buNone/>
            </a:pPr>
            <a:r>
              <a:rPr lang="en-US" sz="1750" u="sng" spc="-36" kern="0" dirty="0">
                <a:solidFill>
                  <a:srgbClr val="876CD4"/>
                </a:solidFill>
                <a:latin typeface="Inter" pitchFamily="34" charset="0"/>
                <a:ea typeface="Inter" pitchFamily="34" charset="-122"/>
                <a:cs typeface="Int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fayaadhsyed@gmail.com</a:t>
            </a:r>
            <a:endParaRPr lang="en-US" sz="1750" dirty="0"/>
          </a:p>
        </p:txBody>
      </p:sp>
      <p:sp>
        <p:nvSpPr>
          <p:cNvPr id="20" name="Shape 18"/>
          <p:cNvSpPr/>
          <p:nvPr/>
        </p:nvSpPr>
        <p:spPr>
          <a:xfrm>
            <a:off x="801410" y="6460927"/>
            <a:ext cx="13027581" cy="650319"/>
          </a:xfrm>
          <a:prstGeom prst="rect">
            <a:avLst/>
          </a:prstGeom>
          <a:solidFill>
            <a:srgbClr val="FFFFFF">
              <a:alpha val="4000"/>
            </a:srgbClr>
          </a:solidFill>
          <a:ln/>
        </p:spPr>
      </p:sp>
      <p:sp>
        <p:nvSpPr>
          <p:cNvPr id="21" name="Text 19"/>
          <p:cNvSpPr/>
          <p:nvPr/>
        </p:nvSpPr>
        <p:spPr>
          <a:xfrm>
            <a:off x="1028224" y="6604635"/>
            <a:ext cx="6056352"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Gouri Shankar Prusty P [Inactive]</a:t>
            </a:r>
            <a:endParaRPr lang="en-US" sz="1750" dirty="0"/>
          </a:p>
        </p:txBody>
      </p:sp>
      <p:sp>
        <p:nvSpPr>
          <p:cNvPr id="22" name="Text 20"/>
          <p:cNvSpPr/>
          <p:nvPr/>
        </p:nvSpPr>
        <p:spPr>
          <a:xfrm>
            <a:off x="7545824" y="6604635"/>
            <a:ext cx="6056352" cy="362903"/>
          </a:xfrm>
          <a:prstGeom prst="rect">
            <a:avLst/>
          </a:prstGeom>
          <a:noFill/>
          <a:ln/>
        </p:spPr>
        <p:txBody>
          <a:bodyPr wrap="none" lIns="0" tIns="0" rIns="0" bIns="0" rtlCol="0" anchor="t"/>
          <a:lstStyle/>
          <a:p>
            <a:pPr indent="0" marL="0">
              <a:lnSpc>
                <a:spcPts val="2850"/>
              </a:lnSpc>
              <a:buNone/>
            </a:pPr>
            <a:r>
              <a:rPr lang="en-US" sz="1750" u="sng" spc="-36" kern="0" dirty="0">
                <a:solidFill>
                  <a:srgbClr val="876CD4"/>
                </a:solidFill>
                <a:latin typeface="Inter" pitchFamily="34" charset="0"/>
                <a:ea typeface="Inter" pitchFamily="34" charset="-122"/>
                <a:cs typeface="Int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pgourishankarprusty@gmail.com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6489" y="885587"/>
            <a:ext cx="7723823" cy="1331595"/>
          </a:xfrm>
          <a:prstGeom prst="rect">
            <a:avLst/>
          </a:prstGeom>
          <a:noFill/>
          <a:ln/>
        </p:spPr>
        <p:txBody>
          <a:bodyPr wrap="square" lIns="0" tIns="0" rIns="0" bIns="0" rtlCol="0" anchor="t"/>
          <a:lstStyle/>
          <a:p>
            <a:pPr indent="0" marL="0">
              <a:lnSpc>
                <a:spcPts val="5200"/>
              </a:lnSpc>
              <a:buNone/>
            </a:pPr>
            <a:r>
              <a:rPr lang="en-US" sz="4150" b="1" spc="-84" kern="0" dirty="0">
                <a:solidFill>
                  <a:srgbClr val="FF8AAF"/>
                </a:solidFill>
                <a:latin typeface="Petrona Bold" pitchFamily="34" charset="0"/>
                <a:ea typeface="Petrona Bold" pitchFamily="34" charset="-122"/>
                <a:cs typeface="Petrona Bold" pitchFamily="34" charset="-120"/>
              </a:rPr>
              <a:t>Introducing the RideShare Solution</a:t>
            </a:r>
            <a:endParaRPr lang="en-US" sz="4150" dirty="0"/>
          </a:p>
        </p:txBody>
      </p:sp>
      <p:sp>
        <p:nvSpPr>
          <p:cNvPr id="4" name="Shape 1"/>
          <p:cNvSpPr/>
          <p:nvPr/>
        </p:nvSpPr>
        <p:spPr>
          <a:xfrm>
            <a:off x="6196489" y="2749748"/>
            <a:ext cx="456486" cy="456486"/>
          </a:xfrm>
          <a:prstGeom prst="roundRect">
            <a:avLst>
              <a:gd name="adj" fmla="val 18670"/>
            </a:avLst>
          </a:prstGeom>
          <a:solidFill>
            <a:srgbClr val="2F1D63"/>
          </a:solidFill>
          <a:ln w="7620">
            <a:solidFill>
              <a:srgbClr val="48367C"/>
            </a:solidFill>
            <a:prstDash val="solid"/>
          </a:ln>
        </p:spPr>
      </p:sp>
      <p:sp>
        <p:nvSpPr>
          <p:cNvPr id="5" name="Text 2"/>
          <p:cNvSpPr/>
          <p:nvPr/>
        </p:nvSpPr>
        <p:spPr>
          <a:xfrm>
            <a:off x="6359485" y="2818209"/>
            <a:ext cx="130493" cy="319564"/>
          </a:xfrm>
          <a:prstGeom prst="rect">
            <a:avLst/>
          </a:prstGeom>
          <a:noFill/>
          <a:ln/>
        </p:spPr>
        <p:txBody>
          <a:bodyPr wrap="none" lIns="0" tIns="0" rIns="0" bIns="0" rtlCol="0" anchor="t"/>
          <a:lstStyle/>
          <a:p>
            <a:pPr algn="ctr" indent="0" marL="0">
              <a:lnSpc>
                <a:spcPts val="2500"/>
              </a:lnSpc>
              <a:buNone/>
            </a:pPr>
            <a:r>
              <a:rPr lang="en-US" sz="2500" b="1" spc="-50" kern="0" dirty="0">
                <a:solidFill>
                  <a:srgbClr val="E0D6DE"/>
                </a:solidFill>
                <a:latin typeface="Petrona Bold" pitchFamily="34" charset="0"/>
                <a:ea typeface="Petrona Bold" pitchFamily="34" charset="-122"/>
                <a:cs typeface="Petrona Bold" pitchFamily="34" charset="-120"/>
              </a:rPr>
              <a:t>1</a:t>
            </a:r>
            <a:endParaRPr lang="en-US" sz="2500" dirty="0"/>
          </a:p>
        </p:txBody>
      </p:sp>
      <p:sp>
        <p:nvSpPr>
          <p:cNvPr id="6" name="Text 3"/>
          <p:cNvSpPr/>
          <p:nvPr/>
        </p:nvSpPr>
        <p:spPr>
          <a:xfrm>
            <a:off x="6855857" y="2749748"/>
            <a:ext cx="3055144" cy="332899"/>
          </a:xfrm>
          <a:prstGeom prst="rect">
            <a:avLst/>
          </a:prstGeom>
          <a:noFill/>
          <a:ln/>
        </p:spPr>
        <p:txBody>
          <a:bodyPr wrap="none" lIns="0" tIns="0" rIns="0" bIns="0" rtlCol="0" anchor="t"/>
          <a:lstStyle/>
          <a:p>
            <a:pPr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Seamless User Experience</a:t>
            </a:r>
            <a:endParaRPr lang="en-US" sz="2050" dirty="0"/>
          </a:p>
        </p:txBody>
      </p:sp>
      <p:sp>
        <p:nvSpPr>
          <p:cNvPr id="7" name="Text 4"/>
          <p:cNvSpPr/>
          <p:nvPr/>
        </p:nvSpPr>
        <p:spPr>
          <a:xfrm>
            <a:off x="6855857" y="3204329"/>
            <a:ext cx="3101102" cy="1622822"/>
          </a:xfrm>
          <a:prstGeom prst="rect">
            <a:avLst/>
          </a:prstGeom>
          <a:noFill/>
          <a:ln/>
        </p:spPr>
        <p:txBody>
          <a:bodyPr wrap="square" lIns="0" tIns="0" rIns="0" bIns="0" rtlCol="0" anchor="t"/>
          <a:lstStyle/>
          <a:p>
            <a:pPr indent="0" marL="0">
              <a:lnSpc>
                <a:spcPts val="2550"/>
              </a:lnSpc>
              <a:buNone/>
            </a:pPr>
            <a:r>
              <a:rPr lang="en-US" sz="1550" spc="-32" kern="0" dirty="0">
                <a:solidFill>
                  <a:srgbClr val="E0D6DE"/>
                </a:solidFill>
                <a:latin typeface="Inter" pitchFamily="34" charset="0"/>
                <a:ea typeface="Inter" pitchFamily="34" charset="-122"/>
                <a:cs typeface="Inter" pitchFamily="34" charset="-120"/>
              </a:rPr>
              <a:t>The RideShare app provides a streamlined and intuitive interface for users to easily connect and coordinate their rides.</a:t>
            </a:r>
            <a:endParaRPr lang="en-US" sz="1550" dirty="0"/>
          </a:p>
        </p:txBody>
      </p:sp>
      <p:sp>
        <p:nvSpPr>
          <p:cNvPr id="8" name="Shape 5"/>
          <p:cNvSpPr/>
          <p:nvPr/>
        </p:nvSpPr>
        <p:spPr>
          <a:xfrm>
            <a:off x="10159841" y="2749748"/>
            <a:ext cx="456486" cy="456486"/>
          </a:xfrm>
          <a:prstGeom prst="roundRect">
            <a:avLst>
              <a:gd name="adj" fmla="val 18670"/>
            </a:avLst>
          </a:prstGeom>
          <a:solidFill>
            <a:srgbClr val="2F1D63"/>
          </a:solidFill>
          <a:ln w="7620">
            <a:solidFill>
              <a:srgbClr val="48367C"/>
            </a:solidFill>
            <a:prstDash val="solid"/>
          </a:ln>
        </p:spPr>
      </p:sp>
      <p:sp>
        <p:nvSpPr>
          <p:cNvPr id="9" name="Text 6"/>
          <p:cNvSpPr/>
          <p:nvPr/>
        </p:nvSpPr>
        <p:spPr>
          <a:xfrm>
            <a:off x="10300573" y="2818209"/>
            <a:ext cx="174903" cy="319564"/>
          </a:xfrm>
          <a:prstGeom prst="rect">
            <a:avLst/>
          </a:prstGeom>
          <a:noFill/>
          <a:ln/>
        </p:spPr>
        <p:txBody>
          <a:bodyPr wrap="none" lIns="0" tIns="0" rIns="0" bIns="0" rtlCol="0" anchor="t"/>
          <a:lstStyle/>
          <a:p>
            <a:pPr algn="ctr" indent="0" marL="0">
              <a:lnSpc>
                <a:spcPts val="2500"/>
              </a:lnSpc>
              <a:buNone/>
            </a:pPr>
            <a:r>
              <a:rPr lang="en-US" sz="2500" b="1" spc="-50" kern="0" dirty="0">
                <a:solidFill>
                  <a:srgbClr val="E0D6DE"/>
                </a:solidFill>
                <a:latin typeface="Petrona Bold" pitchFamily="34" charset="0"/>
                <a:ea typeface="Petrona Bold" pitchFamily="34" charset="-122"/>
                <a:cs typeface="Petrona Bold" pitchFamily="34" charset="-120"/>
              </a:rPr>
              <a:t>2</a:t>
            </a:r>
            <a:endParaRPr lang="en-US" sz="2500" dirty="0"/>
          </a:p>
        </p:txBody>
      </p:sp>
      <p:sp>
        <p:nvSpPr>
          <p:cNvPr id="10" name="Text 7"/>
          <p:cNvSpPr/>
          <p:nvPr/>
        </p:nvSpPr>
        <p:spPr>
          <a:xfrm>
            <a:off x="10819209" y="2749748"/>
            <a:ext cx="2663190" cy="332899"/>
          </a:xfrm>
          <a:prstGeom prst="rect">
            <a:avLst/>
          </a:prstGeom>
          <a:noFill/>
          <a:ln/>
        </p:spPr>
        <p:txBody>
          <a:bodyPr wrap="none" lIns="0" tIns="0" rIns="0" bIns="0" rtlCol="0" anchor="t"/>
          <a:lstStyle/>
          <a:p>
            <a:pPr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Financial Savings</a:t>
            </a:r>
            <a:endParaRPr lang="en-US" sz="2050" dirty="0"/>
          </a:p>
        </p:txBody>
      </p:sp>
      <p:sp>
        <p:nvSpPr>
          <p:cNvPr id="11" name="Text 8"/>
          <p:cNvSpPr/>
          <p:nvPr/>
        </p:nvSpPr>
        <p:spPr>
          <a:xfrm>
            <a:off x="10819209" y="3204329"/>
            <a:ext cx="3101102" cy="1298258"/>
          </a:xfrm>
          <a:prstGeom prst="rect">
            <a:avLst/>
          </a:prstGeom>
          <a:noFill/>
          <a:ln/>
        </p:spPr>
        <p:txBody>
          <a:bodyPr wrap="square" lIns="0" tIns="0" rIns="0" bIns="0" rtlCol="0" anchor="t"/>
          <a:lstStyle/>
          <a:p>
            <a:pPr indent="0" marL="0">
              <a:lnSpc>
                <a:spcPts val="2550"/>
              </a:lnSpc>
              <a:buNone/>
            </a:pPr>
            <a:r>
              <a:rPr lang="en-US" sz="1550" spc="-32" kern="0" dirty="0">
                <a:solidFill>
                  <a:srgbClr val="E0D6DE"/>
                </a:solidFill>
                <a:latin typeface="Inter" pitchFamily="34" charset="0"/>
                <a:ea typeface="Inter" pitchFamily="34" charset="-122"/>
                <a:cs typeface="Inter" pitchFamily="34" charset="-120"/>
              </a:rPr>
              <a:t>By facilitating carpooling, the app helps users save on commuting costs and reduces the individual burden of vehicle ownership.</a:t>
            </a:r>
            <a:endParaRPr lang="en-US" sz="1550" dirty="0"/>
          </a:p>
        </p:txBody>
      </p:sp>
      <p:sp>
        <p:nvSpPr>
          <p:cNvPr id="12" name="Shape 9"/>
          <p:cNvSpPr/>
          <p:nvPr/>
        </p:nvSpPr>
        <p:spPr>
          <a:xfrm>
            <a:off x="6196489" y="5258276"/>
            <a:ext cx="456486" cy="456486"/>
          </a:xfrm>
          <a:prstGeom prst="roundRect">
            <a:avLst>
              <a:gd name="adj" fmla="val 18670"/>
            </a:avLst>
          </a:prstGeom>
          <a:solidFill>
            <a:srgbClr val="2F1D63"/>
          </a:solidFill>
          <a:ln w="7620">
            <a:solidFill>
              <a:srgbClr val="48367C"/>
            </a:solidFill>
            <a:prstDash val="solid"/>
          </a:ln>
        </p:spPr>
      </p:sp>
      <p:sp>
        <p:nvSpPr>
          <p:cNvPr id="13" name="Text 10"/>
          <p:cNvSpPr/>
          <p:nvPr/>
        </p:nvSpPr>
        <p:spPr>
          <a:xfrm>
            <a:off x="6337459" y="5326737"/>
            <a:ext cx="174546" cy="319564"/>
          </a:xfrm>
          <a:prstGeom prst="rect">
            <a:avLst/>
          </a:prstGeom>
          <a:noFill/>
          <a:ln/>
        </p:spPr>
        <p:txBody>
          <a:bodyPr wrap="none" lIns="0" tIns="0" rIns="0" bIns="0" rtlCol="0" anchor="t"/>
          <a:lstStyle/>
          <a:p>
            <a:pPr algn="ctr" indent="0" marL="0">
              <a:lnSpc>
                <a:spcPts val="2500"/>
              </a:lnSpc>
              <a:buNone/>
            </a:pPr>
            <a:r>
              <a:rPr lang="en-US" sz="2500" b="1" spc="-50" kern="0" dirty="0">
                <a:solidFill>
                  <a:srgbClr val="E0D6DE"/>
                </a:solidFill>
                <a:latin typeface="Petrona Bold" pitchFamily="34" charset="0"/>
                <a:ea typeface="Petrona Bold" pitchFamily="34" charset="-122"/>
                <a:cs typeface="Petrona Bold" pitchFamily="34" charset="-120"/>
              </a:rPr>
              <a:t>3</a:t>
            </a:r>
            <a:endParaRPr lang="en-US" sz="2500" dirty="0"/>
          </a:p>
        </p:txBody>
      </p:sp>
      <p:sp>
        <p:nvSpPr>
          <p:cNvPr id="14" name="Text 11"/>
          <p:cNvSpPr/>
          <p:nvPr/>
        </p:nvSpPr>
        <p:spPr>
          <a:xfrm>
            <a:off x="6855857" y="5258276"/>
            <a:ext cx="3101102" cy="665798"/>
          </a:xfrm>
          <a:prstGeom prst="rect">
            <a:avLst/>
          </a:prstGeom>
          <a:noFill/>
          <a:ln/>
        </p:spPr>
        <p:txBody>
          <a:bodyPr wrap="square" lIns="0" tIns="0" rIns="0" bIns="0" rtlCol="0" anchor="t"/>
          <a:lstStyle/>
          <a:p>
            <a:pPr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Environmental Sustainability</a:t>
            </a:r>
            <a:endParaRPr lang="en-US" sz="2050" dirty="0"/>
          </a:p>
        </p:txBody>
      </p:sp>
      <p:sp>
        <p:nvSpPr>
          <p:cNvPr id="15" name="Text 12"/>
          <p:cNvSpPr/>
          <p:nvPr/>
        </p:nvSpPr>
        <p:spPr>
          <a:xfrm>
            <a:off x="6855857" y="6045756"/>
            <a:ext cx="3101102" cy="1298258"/>
          </a:xfrm>
          <a:prstGeom prst="rect">
            <a:avLst/>
          </a:prstGeom>
          <a:noFill/>
          <a:ln/>
        </p:spPr>
        <p:txBody>
          <a:bodyPr wrap="square" lIns="0" tIns="0" rIns="0" bIns="0" rtlCol="0" anchor="t"/>
          <a:lstStyle/>
          <a:p>
            <a:pPr indent="0" marL="0">
              <a:lnSpc>
                <a:spcPts val="2550"/>
              </a:lnSpc>
              <a:buNone/>
            </a:pPr>
            <a:r>
              <a:rPr lang="en-US" sz="1550" spc="-32" kern="0" dirty="0">
                <a:solidFill>
                  <a:srgbClr val="E0D6DE"/>
                </a:solidFill>
                <a:latin typeface="Inter" pitchFamily="34" charset="0"/>
                <a:ea typeface="Inter" pitchFamily="34" charset="-122"/>
                <a:cs typeface="Inter" pitchFamily="34" charset="-120"/>
              </a:rPr>
              <a:t>The RideShare solution promotes eco-friendly mobility by reducing traffic congestion and emissions through shared rides.</a:t>
            </a:r>
            <a:endParaRPr lang="en-US" sz="1550" dirty="0"/>
          </a:p>
        </p:txBody>
      </p:sp>
      <p:sp>
        <p:nvSpPr>
          <p:cNvPr id="16" name="Shape 13"/>
          <p:cNvSpPr/>
          <p:nvPr/>
        </p:nvSpPr>
        <p:spPr>
          <a:xfrm>
            <a:off x="10159841" y="5258276"/>
            <a:ext cx="456486" cy="456486"/>
          </a:xfrm>
          <a:prstGeom prst="roundRect">
            <a:avLst>
              <a:gd name="adj" fmla="val 18670"/>
            </a:avLst>
          </a:prstGeom>
          <a:solidFill>
            <a:srgbClr val="2F1D63"/>
          </a:solidFill>
          <a:ln w="7620">
            <a:solidFill>
              <a:srgbClr val="48367C"/>
            </a:solidFill>
            <a:prstDash val="solid"/>
          </a:ln>
        </p:spPr>
      </p:sp>
      <p:sp>
        <p:nvSpPr>
          <p:cNvPr id="17" name="Text 14"/>
          <p:cNvSpPr/>
          <p:nvPr/>
        </p:nvSpPr>
        <p:spPr>
          <a:xfrm>
            <a:off x="10305098" y="5326737"/>
            <a:ext cx="165854" cy="319564"/>
          </a:xfrm>
          <a:prstGeom prst="rect">
            <a:avLst/>
          </a:prstGeom>
          <a:noFill/>
          <a:ln/>
        </p:spPr>
        <p:txBody>
          <a:bodyPr wrap="none" lIns="0" tIns="0" rIns="0" bIns="0" rtlCol="0" anchor="t"/>
          <a:lstStyle/>
          <a:p>
            <a:pPr algn="ctr" indent="0" marL="0">
              <a:lnSpc>
                <a:spcPts val="2500"/>
              </a:lnSpc>
              <a:buNone/>
            </a:pPr>
            <a:r>
              <a:rPr lang="en-US" sz="2500" b="1" spc="-50" kern="0" dirty="0">
                <a:solidFill>
                  <a:srgbClr val="E0D6DE"/>
                </a:solidFill>
                <a:latin typeface="Petrona Bold" pitchFamily="34" charset="0"/>
                <a:ea typeface="Petrona Bold" pitchFamily="34" charset="-122"/>
                <a:cs typeface="Petrona Bold" pitchFamily="34" charset="-120"/>
              </a:rPr>
              <a:t>4</a:t>
            </a:r>
            <a:endParaRPr lang="en-US" sz="2500" dirty="0"/>
          </a:p>
        </p:txBody>
      </p:sp>
      <p:sp>
        <p:nvSpPr>
          <p:cNvPr id="18" name="Text 15"/>
          <p:cNvSpPr/>
          <p:nvPr/>
        </p:nvSpPr>
        <p:spPr>
          <a:xfrm>
            <a:off x="10819209" y="5258276"/>
            <a:ext cx="2663190" cy="332899"/>
          </a:xfrm>
          <a:prstGeom prst="rect">
            <a:avLst/>
          </a:prstGeom>
          <a:noFill/>
          <a:ln/>
        </p:spPr>
        <p:txBody>
          <a:bodyPr wrap="none" lIns="0" tIns="0" rIns="0" bIns="0" rtlCol="0" anchor="t"/>
          <a:lstStyle/>
          <a:p>
            <a:pPr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Social Connectivity</a:t>
            </a:r>
            <a:endParaRPr lang="en-US" sz="2050" dirty="0"/>
          </a:p>
        </p:txBody>
      </p:sp>
      <p:sp>
        <p:nvSpPr>
          <p:cNvPr id="19" name="Text 16"/>
          <p:cNvSpPr/>
          <p:nvPr/>
        </p:nvSpPr>
        <p:spPr>
          <a:xfrm>
            <a:off x="10819209" y="5712857"/>
            <a:ext cx="3101102" cy="1298258"/>
          </a:xfrm>
          <a:prstGeom prst="rect">
            <a:avLst/>
          </a:prstGeom>
          <a:noFill/>
          <a:ln/>
        </p:spPr>
        <p:txBody>
          <a:bodyPr wrap="square" lIns="0" tIns="0" rIns="0" bIns="0" rtlCol="0" anchor="t"/>
          <a:lstStyle/>
          <a:p>
            <a:pPr indent="0" marL="0">
              <a:lnSpc>
                <a:spcPts val="2550"/>
              </a:lnSpc>
              <a:buNone/>
            </a:pPr>
            <a:r>
              <a:rPr lang="en-US" sz="1550" spc="-32" kern="0" dirty="0">
                <a:solidFill>
                  <a:srgbClr val="E0D6DE"/>
                </a:solidFill>
                <a:latin typeface="Inter" pitchFamily="34" charset="0"/>
                <a:ea typeface="Inter" pitchFamily="34" charset="-122"/>
                <a:cs typeface="Inter" pitchFamily="34" charset="-120"/>
              </a:rPr>
              <a:t>The app fosters a sense of community by enabling users to connect and travel together, enhancing social interactions.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0798" y="885111"/>
            <a:ext cx="7802404" cy="1257776"/>
          </a:xfrm>
          <a:prstGeom prst="rect">
            <a:avLst/>
          </a:prstGeom>
          <a:noFill/>
          <a:ln/>
        </p:spPr>
        <p:txBody>
          <a:bodyPr wrap="square" lIns="0" tIns="0" rIns="0" bIns="0" rtlCol="0" anchor="t"/>
          <a:lstStyle/>
          <a:p>
            <a:pPr indent="0" marL="0">
              <a:lnSpc>
                <a:spcPts val="4950"/>
              </a:lnSpc>
              <a:buNone/>
            </a:pPr>
            <a:r>
              <a:rPr lang="en-US" sz="3950" b="1" spc="-79" kern="0" dirty="0">
                <a:solidFill>
                  <a:srgbClr val="FF8AAF"/>
                </a:solidFill>
                <a:latin typeface="Petrona Bold" pitchFamily="34" charset="0"/>
                <a:ea typeface="Petrona Bold" pitchFamily="34" charset="-122"/>
                <a:cs typeface="Petrona Bold" pitchFamily="34" charset="-120"/>
              </a:rPr>
              <a:t>Solution Highlights and Key Features</a:t>
            </a:r>
            <a:endParaRPr lang="en-US" sz="3950" dirty="0"/>
          </a:p>
        </p:txBody>
      </p:sp>
      <p:sp>
        <p:nvSpPr>
          <p:cNvPr id="4" name="Shape 1"/>
          <p:cNvSpPr/>
          <p:nvPr/>
        </p:nvSpPr>
        <p:spPr>
          <a:xfrm>
            <a:off x="670798" y="2430304"/>
            <a:ext cx="3805476" cy="2361248"/>
          </a:xfrm>
          <a:prstGeom prst="roundRect">
            <a:avLst>
              <a:gd name="adj" fmla="val 3410"/>
            </a:avLst>
          </a:prstGeom>
          <a:solidFill>
            <a:srgbClr val="2F1D63"/>
          </a:solidFill>
          <a:ln w="7620">
            <a:solidFill>
              <a:srgbClr val="48367C"/>
            </a:solidFill>
            <a:prstDash val="solid"/>
          </a:ln>
        </p:spPr>
      </p:sp>
      <p:sp>
        <p:nvSpPr>
          <p:cNvPr id="5" name="Text 2"/>
          <p:cNvSpPr/>
          <p:nvPr/>
        </p:nvSpPr>
        <p:spPr>
          <a:xfrm>
            <a:off x="869990" y="2629495"/>
            <a:ext cx="2831425" cy="314444"/>
          </a:xfrm>
          <a:prstGeom prst="rect">
            <a:avLst/>
          </a:prstGeom>
          <a:noFill/>
          <a:ln/>
        </p:spPr>
        <p:txBody>
          <a:bodyPr wrap="none" lIns="0" tIns="0" rIns="0" bIns="0" rtlCol="0" anchor="t"/>
          <a:lstStyle/>
          <a:p>
            <a:pPr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Intelligent Ride Matching</a:t>
            </a:r>
            <a:endParaRPr lang="en-US" sz="1950" dirty="0"/>
          </a:p>
        </p:txBody>
      </p:sp>
      <p:sp>
        <p:nvSpPr>
          <p:cNvPr id="6" name="Text 3"/>
          <p:cNvSpPr/>
          <p:nvPr/>
        </p:nvSpPr>
        <p:spPr>
          <a:xfrm>
            <a:off x="869990" y="3058835"/>
            <a:ext cx="3407093" cy="1533525"/>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The app utilizes advanced algorithms to intelligently match users with compatible ride-sharing partners based on their preferences and travel patterns.</a:t>
            </a:r>
            <a:endParaRPr lang="en-US" sz="1500" dirty="0"/>
          </a:p>
        </p:txBody>
      </p:sp>
      <p:sp>
        <p:nvSpPr>
          <p:cNvPr id="7" name="Shape 4"/>
          <p:cNvSpPr/>
          <p:nvPr/>
        </p:nvSpPr>
        <p:spPr>
          <a:xfrm>
            <a:off x="4667845" y="2430304"/>
            <a:ext cx="3805476" cy="2361248"/>
          </a:xfrm>
          <a:prstGeom prst="roundRect">
            <a:avLst>
              <a:gd name="adj" fmla="val 3410"/>
            </a:avLst>
          </a:prstGeom>
          <a:solidFill>
            <a:srgbClr val="2F1D63"/>
          </a:solidFill>
          <a:ln w="7620">
            <a:solidFill>
              <a:srgbClr val="48367C"/>
            </a:solidFill>
            <a:prstDash val="solid"/>
          </a:ln>
        </p:spPr>
      </p:sp>
      <p:sp>
        <p:nvSpPr>
          <p:cNvPr id="8" name="Text 5"/>
          <p:cNvSpPr/>
          <p:nvPr/>
        </p:nvSpPr>
        <p:spPr>
          <a:xfrm>
            <a:off x="4867037" y="2629495"/>
            <a:ext cx="2515791" cy="314444"/>
          </a:xfrm>
          <a:prstGeom prst="rect">
            <a:avLst/>
          </a:prstGeom>
          <a:noFill/>
          <a:ln/>
        </p:spPr>
        <p:txBody>
          <a:bodyPr wrap="none" lIns="0" tIns="0" rIns="0" bIns="0" rtlCol="0" anchor="t"/>
          <a:lstStyle/>
          <a:p>
            <a:pPr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Fair Pricing Model</a:t>
            </a:r>
            <a:endParaRPr lang="en-US" sz="1950" dirty="0"/>
          </a:p>
        </p:txBody>
      </p:sp>
      <p:sp>
        <p:nvSpPr>
          <p:cNvPr id="9" name="Text 6"/>
          <p:cNvSpPr/>
          <p:nvPr/>
        </p:nvSpPr>
        <p:spPr>
          <a:xfrm>
            <a:off x="4867037" y="3058835"/>
            <a:ext cx="3407093" cy="1226820"/>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The dynamic pricing model ensures fair and transparent cost allocation, considering factors like distance, time, and occupancy.</a:t>
            </a:r>
            <a:endParaRPr lang="en-US" sz="1500" dirty="0"/>
          </a:p>
        </p:txBody>
      </p:sp>
      <p:sp>
        <p:nvSpPr>
          <p:cNvPr id="10" name="Shape 7"/>
          <p:cNvSpPr/>
          <p:nvPr/>
        </p:nvSpPr>
        <p:spPr>
          <a:xfrm>
            <a:off x="670798" y="4983123"/>
            <a:ext cx="3805476" cy="2361248"/>
          </a:xfrm>
          <a:prstGeom prst="roundRect">
            <a:avLst>
              <a:gd name="adj" fmla="val 3410"/>
            </a:avLst>
          </a:prstGeom>
          <a:solidFill>
            <a:srgbClr val="2F1D63"/>
          </a:solidFill>
          <a:ln w="7620">
            <a:solidFill>
              <a:srgbClr val="48367C"/>
            </a:solidFill>
            <a:prstDash val="solid"/>
          </a:ln>
        </p:spPr>
      </p:sp>
      <p:sp>
        <p:nvSpPr>
          <p:cNvPr id="11" name="Text 8"/>
          <p:cNvSpPr/>
          <p:nvPr/>
        </p:nvSpPr>
        <p:spPr>
          <a:xfrm>
            <a:off x="869990" y="5182314"/>
            <a:ext cx="2846070" cy="314444"/>
          </a:xfrm>
          <a:prstGeom prst="rect">
            <a:avLst/>
          </a:prstGeom>
          <a:noFill/>
          <a:ln/>
        </p:spPr>
        <p:txBody>
          <a:bodyPr wrap="none" lIns="0" tIns="0" rIns="0" bIns="0" rtlCol="0" anchor="t"/>
          <a:lstStyle/>
          <a:p>
            <a:pPr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Enhanced Safety Features</a:t>
            </a:r>
            <a:endParaRPr lang="en-US" sz="1950" dirty="0"/>
          </a:p>
        </p:txBody>
      </p:sp>
      <p:sp>
        <p:nvSpPr>
          <p:cNvPr id="12" name="Text 9"/>
          <p:cNvSpPr/>
          <p:nvPr/>
        </p:nvSpPr>
        <p:spPr>
          <a:xfrm>
            <a:off x="869990" y="5611654"/>
            <a:ext cx="3407093" cy="1533525"/>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The RideShare app incorporates security measures like user verification, real-time tracking, and emergency response protocols to prioritize the safety of all participants.</a:t>
            </a:r>
            <a:endParaRPr lang="en-US" sz="1500" dirty="0"/>
          </a:p>
        </p:txBody>
      </p:sp>
      <p:sp>
        <p:nvSpPr>
          <p:cNvPr id="13" name="Shape 10"/>
          <p:cNvSpPr/>
          <p:nvPr/>
        </p:nvSpPr>
        <p:spPr>
          <a:xfrm>
            <a:off x="4667845" y="4983123"/>
            <a:ext cx="3805476" cy="2361248"/>
          </a:xfrm>
          <a:prstGeom prst="roundRect">
            <a:avLst>
              <a:gd name="adj" fmla="val 3410"/>
            </a:avLst>
          </a:prstGeom>
          <a:solidFill>
            <a:srgbClr val="2F1D63"/>
          </a:solidFill>
          <a:ln w="7620">
            <a:solidFill>
              <a:srgbClr val="48367C"/>
            </a:solidFill>
            <a:prstDash val="solid"/>
          </a:ln>
        </p:spPr>
      </p:sp>
      <p:sp>
        <p:nvSpPr>
          <p:cNvPr id="14" name="Text 11"/>
          <p:cNvSpPr/>
          <p:nvPr/>
        </p:nvSpPr>
        <p:spPr>
          <a:xfrm>
            <a:off x="4867037" y="5182314"/>
            <a:ext cx="2599372" cy="314444"/>
          </a:xfrm>
          <a:prstGeom prst="rect">
            <a:avLst/>
          </a:prstGeom>
          <a:noFill/>
          <a:ln/>
        </p:spPr>
        <p:txBody>
          <a:bodyPr wrap="none" lIns="0" tIns="0" rIns="0" bIns="0" rtlCol="0" anchor="t"/>
          <a:lstStyle/>
          <a:p>
            <a:pPr indent="0" marL="0">
              <a:lnSpc>
                <a:spcPts val="2450"/>
              </a:lnSpc>
              <a:buNone/>
            </a:pPr>
            <a:r>
              <a:rPr lang="en-US" sz="1950" b="1" spc="-40" kern="0" dirty="0">
                <a:solidFill>
                  <a:srgbClr val="E0D6DE"/>
                </a:solidFill>
                <a:latin typeface="Petrona Bold" pitchFamily="34" charset="0"/>
                <a:ea typeface="Petrona Bold" pitchFamily="34" charset="-122"/>
                <a:cs typeface="Petrona Bold" pitchFamily="34" charset="-120"/>
              </a:rPr>
              <a:t>Eco-Friendly Initiatives</a:t>
            </a:r>
            <a:endParaRPr lang="en-US" sz="1950" dirty="0"/>
          </a:p>
        </p:txBody>
      </p:sp>
      <p:sp>
        <p:nvSpPr>
          <p:cNvPr id="15" name="Text 12"/>
          <p:cNvSpPr/>
          <p:nvPr/>
        </p:nvSpPr>
        <p:spPr>
          <a:xfrm>
            <a:off x="4867037" y="5611654"/>
            <a:ext cx="3407093" cy="1533525"/>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The solution promotes sustainable mobility by encouraging the use of fuel-efficient and low-emission vehicles, contributing to a greener commuting ecosystem.</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2350" y="713184"/>
            <a:ext cx="5941576" cy="658535"/>
          </a:xfrm>
          <a:prstGeom prst="rect">
            <a:avLst/>
          </a:prstGeom>
          <a:noFill/>
          <a:ln/>
        </p:spPr>
        <p:txBody>
          <a:bodyPr wrap="none" lIns="0" tIns="0" rIns="0" bIns="0" rtlCol="0" anchor="t"/>
          <a:lstStyle/>
          <a:p>
            <a:pPr indent="0" marL="0">
              <a:lnSpc>
                <a:spcPts val="5150"/>
              </a:lnSpc>
              <a:buNone/>
            </a:pPr>
            <a:r>
              <a:rPr lang="en-US" sz="4100" b="1" spc="-83" kern="0" dirty="0">
                <a:solidFill>
                  <a:srgbClr val="FF8AAF"/>
                </a:solidFill>
                <a:latin typeface="Petrona Bold" pitchFamily="34" charset="0"/>
                <a:ea typeface="Petrona Bold" pitchFamily="34" charset="-122"/>
                <a:cs typeface="Petrona Bold" pitchFamily="34" charset="-120"/>
              </a:rPr>
              <a:t>Innovation and Creativity</a:t>
            </a:r>
            <a:endParaRPr lang="en-US" sz="4100" dirty="0"/>
          </a:p>
        </p:txBody>
      </p:sp>
      <p:sp>
        <p:nvSpPr>
          <p:cNvPr id="4" name="Shape 1"/>
          <p:cNvSpPr/>
          <p:nvPr/>
        </p:nvSpPr>
        <p:spPr>
          <a:xfrm>
            <a:off x="991910" y="1672709"/>
            <a:ext cx="22860" cy="5843707"/>
          </a:xfrm>
          <a:prstGeom prst="roundRect">
            <a:avLst>
              <a:gd name="adj" fmla="val 368724"/>
            </a:avLst>
          </a:prstGeom>
          <a:solidFill>
            <a:srgbClr val="48367C"/>
          </a:solidFill>
          <a:ln/>
        </p:spPr>
      </p:sp>
      <p:sp>
        <p:nvSpPr>
          <p:cNvPr id="5" name="Shape 2"/>
          <p:cNvSpPr/>
          <p:nvPr/>
        </p:nvSpPr>
        <p:spPr>
          <a:xfrm>
            <a:off x="1206222" y="2112764"/>
            <a:ext cx="702350" cy="22860"/>
          </a:xfrm>
          <a:prstGeom prst="roundRect">
            <a:avLst>
              <a:gd name="adj" fmla="val 368724"/>
            </a:avLst>
          </a:prstGeom>
          <a:solidFill>
            <a:srgbClr val="48367C"/>
          </a:solidFill>
          <a:ln/>
        </p:spPr>
      </p:sp>
      <p:sp>
        <p:nvSpPr>
          <p:cNvPr id="6" name="Shape 3"/>
          <p:cNvSpPr/>
          <p:nvPr/>
        </p:nvSpPr>
        <p:spPr>
          <a:xfrm>
            <a:off x="777597" y="1898452"/>
            <a:ext cx="451485" cy="451485"/>
          </a:xfrm>
          <a:prstGeom prst="roundRect">
            <a:avLst>
              <a:gd name="adj" fmla="val 18670"/>
            </a:avLst>
          </a:prstGeom>
          <a:solidFill>
            <a:srgbClr val="2F1D63"/>
          </a:solidFill>
          <a:ln w="7620">
            <a:solidFill>
              <a:srgbClr val="48367C"/>
            </a:solidFill>
            <a:prstDash val="solid"/>
          </a:ln>
        </p:spPr>
      </p:sp>
      <p:sp>
        <p:nvSpPr>
          <p:cNvPr id="7" name="Text 4"/>
          <p:cNvSpPr/>
          <p:nvPr/>
        </p:nvSpPr>
        <p:spPr>
          <a:xfrm>
            <a:off x="938808" y="1966079"/>
            <a:ext cx="128945" cy="316111"/>
          </a:xfrm>
          <a:prstGeom prst="rect">
            <a:avLst/>
          </a:prstGeom>
          <a:noFill/>
          <a:ln/>
        </p:spPr>
        <p:txBody>
          <a:bodyPr wrap="none" lIns="0" tIns="0" rIns="0" bIns="0" rtlCol="0" anchor="t"/>
          <a:lstStyle/>
          <a:p>
            <a:pPr algn="ctr" indent="0" marL="0">
              <a:lnSpc>
                <a:spcPts val="2450"/>
              </a:lnSpc>
              <a:buNone/>
            </a:pPr>
            <a:r>
              <a:rPr lang="en-US" sz="2450" b="1" spc="-50" kern="0" dirty="0">
                <a:solidFill>
                  <a:srgbClr val="E0D6DE"/>
                </a:solidFill>
                <a:latin typeface="Petrona Bold" pitchFamily="34" charset="0"/>
                <a:ea typeface="Petrona Bold" pitchFamily="34" charset="-122"/>
                <a:cs typeface="Petrona Bold" pitchFamily="34" charset="-120"/>
              </a:rPr>
              <a:t>1</a:t>
            </a:r>
            <a:endParaRPr lang="en-US" sz="2450" dirty="0"/>
          </a:p>
        </p:txBody>
      </p:sp>
      <p:sp>
        <p:nvSpPr>
          <p:cNvPr id="8" name="Text 5"/>
          <p:cNvSpPr/>
          <p:nvPr/>
        </p:nvSpPr>
        <p:spPr>
          <a:xfrm>
            <a:off x="2107049" y="1873329"/>
            <a:ext cx="3970496" cy="329208"/>
          </a:xfrm>
          <a:prstGeom prst="rect">
            <a:avLst/>
          </a:prstGeom>
          <a:noFill/>
          <a:ln/>
        </p:spPr>
        <p:txBody>
          <a:bodyPr wrap="none" lIns="0" tIns="0" rIns="0" bIns="0" rtlCol="0" anchor="t"/>
          <a:lstStyle/>
          <a:p>
            <a:pPr algn="l"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Smart &amp; Intelligent Ride Matching</a:t>
            </a:r>
            <a:endParaRPr lang="en-US" sz="2050" dirty="0"/>
          </a:p>
        </p:txBody>
      </p:sp>
      <p:sp>
        <p:nvSpPr>
          <p:cNvPr id="9" name="Text 6"/>
          <p:cNvSpPr/>
          <p:nvPr/>
        </p:nvSpPr>
        <p:spPr>
          <a:xfrm>
            <a:off x="2107049" y="2322909"/>
            <a:ext cx="6334601" cy="963335"/>
          </a:xfrm>
          <a:prstGeom prst="rect">
            <a:avLst/>
          </a:prstGeom>
          <a:noFill/>
          <a:ln/>
        </p:spPr>
        <p:txBody>
          <a:bodyPr wrap="square" lIns="0" tIns="0" rIns="0" bIns="0" rtlCol="0" anchor="t"/>
          <a:lstStyle/>
          <a:p>
            <a:pPr algn="l" indent="0" marL="0">
              <a:lnSpc>
                <a:spcPts val="2500"/>
              </a:lnSpc>
              <a:buNone/>
            </a:pPr>
            <a:r>
              <a:rPr lang="en-US" sz="1550" spc="-32" kern="0" dirty="0">
                <a:solidFill>
                  <a:srgbClr val="E0D6DE"/>
                </a:solidFill>
                <a:latin typeface="Inter" pitchFamily="34" charset="0"/>
                <a:ea typeface="Inter" pitchFamily="34" charset="-122"/>
                <a:cs typeface="Inter" pitchFamily="34" charset="-120"/>
              </a:rPr>
              <a:t>The RideShare app leverages advanced algorithms and AI-powered matching to seamlessly connect users with compatible ride partners, optimizing for factors like location, schedule, and preferences.</a:t>
            </a:r>
            <a:endParaRPr lang="en-US" sz="1550" dirty="0"/>
          </a:p>
        </p:txBody>
      </p:sp>
      <p:sp>
        <p:nvSpPr>
          <p:cNvPr id="10" name="Shape 7"/>
          <p:cNvSpPr/>
          <p:nvPr/>
        </p:nvSpPr>
        <p:spPr>
          <a:xfrm>
            <a:off x="1206222" y="4127540"/>
            <a:ext cx="702350" cy="22860"/>
          </a:xfrm>
          <a:prstGeom prst="roundRect">
            <a:avLst>
              <a:gd name="adj" fmla="val 368724"/>
            </a:avLst>
          </a:prstGeom>
          <a:solidFill>
            <a:srgbClr val="48367C"/>
          </a:solidFill>
          <a:ln/>
        </p:spPr>
      </p:sp>
      <p:sp>
        <p:nvSpPr>
          <p:cNvPr id="11" name="Shape 8"/>
          <p:cNvSpPr/>
          <p:nvPr/>
        </p:nvSpPr>
        <p:spPr>
          <a:xfrm>
            <a:off x="777597" y="3913227"/>
            <a:ext cx="451485" cy="451485"/>
          </a:xfrm>
          <a:prstGeom prst="roundRect">
            <a:avLst>
              <a:gd name="adj" fmla="val 18670"/>
            </a:avLst>
          </a:prstGeom>
          <a:solidFill>
            <a:srgbClr val="2F1D63"/>
          </a:solidFill>
          <a:ln w="7620">
            <a:solidFill>
              <a:srgbClr val="48367C"/>
            </a:solidFill>
            <a:prstDash val="solid"/>
          </a:ln>
        </p:spPr>
      </p:sp>
      <p:sp>
        <p:nvSpPr>
          <p:cNvPr id="12" name="Text 9"/>
          <p:cNvSpPr/>
          <p:nvPr/>
        </p:nvSpPr>
        <p:spPr>
          <a:xfrm>
            <a:off x="916900" y="3980855"/>
            <a:ext cx="172879" cy="316111"/>
          </a:xfrm>
          <a:prstGeom prst="rect">
            <a:avLst/>
          </a:prstGeom>
          <a:noFill/>
          <a:ln/>
        </p:spPr>
        <p:txBody>
          <a:bodyPr wrap="none" lIns="0" tIns="0" rIns="0" bIns="0" rtlCol="0" anchor="t"/>
          <a:lstStyle/>
          <a:p>
            <a:pPr algn="ctr" indent="0" marL="0">
              <a:lnSpc>
                <a:spcPts val="2450"/>
              </a:lnSpc>
              <a:buNone/>
            </a:pPr>
            <a:r>
              <a:rPr lang="en-US" sz="2450" b="1" spc="-50" kern="0" dirty="0">
                <a:solidFill>
                  <a:srgbClr val="E0D6DE"/>
                </a:solidFill>
                <a:latin typeface="Petrona Bold" pitchFamily="34" charset="0"/>
                <a:ea typeface="Petrona Bold" pitchFamily="34" charset="-122"/>
                <a:cs typeface="Petrona Bold" pitchFamily="34" charset="-120"/>
              </a:rPr>
              <a:t>2</a:t>
            </a:r>
            <a:endParaRPr lang="en-US" sz="2450" dirty="0"/>
          </a:p>
        </p:txBody>
      </p:sp>
      <p:sp>
        <p:nvSpPr>
          <p:cNvPr id="13" name="Text 10"/>
          <p:cNvSpPr/>
          <p:nvPr/>
        </p:nvSpPr>
        <p:spPr>
          <a:xfrm>
            <a:off x="2107049" y="3888105"/>
            <a:ext cx="2634020" cy="329208"/>
          </a:xfrm>
          <a:prstGeom prst="rect">
            <a:avLst/>
          </a:prstGeom>
          <a:noFill/>
          <a:ln/>
        </p:spPr>
        <p:txBody>
          <a:bodyPr wrap="none" lIns="0" tIns="0" rIns="0" bIns="0" rtlCol="0" anchor="t"/>
          <a:lstStyle/>
          <a:p>
            <a:pPr algn="l"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Dynamic Pricing</a:t>
            </a:r>
            <a:endParaRPr lang="en-US" sz="2050" dirty="0"/>
          </a:p>
        </p:txBody>
      </p:sp>
      <p:sp>
        <p:nvSpPr>
          <p:cNvPr id="14" name="Text 11"/>
          <p:cNvSpPr/>
          <p:nvPr/>
        </p:nvSpPr>
        <p:spPr>
          <a:xfrm>
            <a:off x="2107049" y="4337685"/>
            <a:ext cx="6334601" cy="963335"/>
          </a:xfrm>
          <a:prstGeom prst="rect">
            <a:avLst/>
          </a:prstGeom>
          <a:noFill/>
          <a:ln/>
        </p:spPr>
        <p:txBody>
          <a:bodyPr wrap="square" lIns="0" tIns="0" rIns="0" bIns="0" rtlCol="0" anchor="t"/>
          <a:lstStyle/>
          <a:p>
            <a:pPr algn="l" indent="0" marL="0">
              <a:lnSpc>
                <a:spcPts val="2500"/>
              </a:lnSpc>
              <a:buNone/>
            </a:pPr>
            <a:r>
              <a:rPr lang="en-US" sz="1550" spc="-32" kern="0" dirty="0">
                <a:solidFill>
                  <a:srgbClr val="E0D6DE"/>
                </a:solidFill>
                <a:latin typeface="Inter" pitchFamily="34" charset="0"/>
                <a:ea typeface="Inter" pitchFamily="34" charset="-122"/>
                <a:cs typeface="Inter" pitchFamily="34" charset="-120"/>
              </a:rPr>
              <a:t>The solution's dynamic pricing model adjusts rates based on real-time factors, ensuring fairness and transparency for both drivers and passengers.</a:t>
            </a:r>
            <a:endParaRPr lang="en-US" sz="1550" dirty="0"/>
          </a:p>
        </p:txBody>
      </p:sp>
      <p:sp>
        <p:nvSpPr>
          <p:cNvPr id="15" name="Shape 12"/>
          <p:cNvSpPr/>
          <p:nvPr/>
        </p:nvSpPr>
        <p:spPr>
          <a:xfrm>
            <a:off x="1206222" y="6142315"/>
            <a:ext cx="702350" cy="22860"/>
          </a:xfrm>
          <a:prstGeom prst="roundRect">
            <a:avLst>
              <a:gd name="adj" fmla="val 368724"/>
            </a:avLst>
          </a:prstGeom>
          <a:solidFill>
            <a:srgbClr val="48367C"/>
          </a:solidFill>
          <a:ln/>
        </p:spPr>
      </p:sp>
      <p:sp>
        <p:nvSpPr>
          <p:cNvPr id="16" name="Shape 13"/>
          <p:cNvSpPr/>
          <p:nvPr/>
        </p:nvSpPr>
        <p:spPr>
          <a:xfrm>
            <a:off x="777597" y="5928003"/>
            <a:ext cx="451485" cy="451485"/>
          </a:xfrm>
          <a:prstGeom prst="roundRect">
            <a:avLst>
              <a:gd name="adj" fmla="val 18670"/>
            </a:avLst>
          </a:prstGeom>
          <a:solidFill>
            <a:srgbClr val="2F1D63"/>
          </a:solidFill>
          <a:ln w="7620">
            <a:solidFill>
              <a:srgbClr val="48367C"/>
            </a:solidFill>
            <a:prstDash val="solid"/>
          </a:ln>
        </p:spPr>
      </p:sp>
      <p:sp>
        <p:nvSpPr>
          <p:cNvPr id="17" name="Text 14"/>
          <p:cNvSpPr/>
          <p:nvPr/>
        </p:nvSpPr>
        <p:spPr>
          <a:xfrm>
            <a:off x="917019" y="5995630"/>
            <a:ext cx="172641" cy="316111"/>
          </a:xfrm>
          <a:prstGeom prst="rect">
            <a:avLst/>
          </a:prstGeom>
          <a:noFill/>
          <a:ln/>
        </p:spPr>
        <p:txBody>
          <a:bodyPr wrap="none" lIns="0" tIns="0" rIns="0" bIns="0" rtlCol="0" anchor="t"/>
          <a:lstStyle/>
          <a:p>
            <a:pPr algn="ctr" indent="0" marL="0">
              <a:lnSpc>
                <a:spcPts val="2450"/>
              </a:lnSpc>
              <a:buNone/>
            </a:pPr>
            <a:r>
              <a:rPr lang="en-US" sz="2450" b="1" spc="-50" kern="0" dirty="0">
                <a:solidFill>
                  <a:srgbClr val="E0D6DE"/>
                </a:solidFill>
                <a:latin typeface="Petrona Bold" pitchFamily="34" charset="0"/>
                <a:ea typeface="Petrona Bold" pitchFamily="34" charset="-122"/>
                <a:cs typeface="Petrona Bold" pitchFamily="34" charset="-120"/>
              </a:rPr>
              <a:t>3</a:t>
            </a:r>
            <a:endParaRPr lang="en-US" sz="2450" dirty="0"/>
          </a:p>
        </p:txBody>
      </p:sp>
      <p:sp>
        <p:nvSpPr>
          <p:cNvPr id="18" name="Text 15"/>
          <p:cNvSpPr/>
          <p:nvPr/>
        </p:nvSpPr>
        <p:spPr>
          <a:xfrm>
            <a:off x="2107049" y="5902881"/>
            <a:ext cx="2935962" cy="329208"/>
          </a:xfrm>
          <a:prstGeom prst="rect">
            <a:avLst/>
          </a:prstGeom>
          <a:noFill/>
          <a:ln/>
        </p:spPr>
        <p:txBody>
          <a:bodyPr wrap="none" lIns="0" tIns="0" rIns="0" bIns="0" rtlCol="0" anchor="t"/>
          <a:lstStyle/>
          <a:p>
            <a:pPr algn="l"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Generative AI Integration</a:t>
            </a:r>
            <a:endParaRPr lang="en-US" sz="2050" dirty="0"/>
          </a:p>
        </p:txBody>
      </p:sp>
      <p:sp>
        <p:nvSpPr>
          <p:cNvPr id="19" name="Text 16"/>
          <p:cNvSpPr/>
          <p:nvPr/>
        </p:nvSpPr>
        <p:spPr>
          <a:xfrm>
            <a:off x="2107049" y="6352461"/>
            <a:ext cx="6334601" cy="963335"/>
          </a:xfrm>
          <a:prstGeom prst="rect">
            <a:avLst/>
          </a:prstGeom>
          <a:noFill/>
          <a:ln/>
        </p:spPr>
        <p:txBody>
          <a:bodyPr wrap="square" lIns="0" tIns="0" rIns="0" bIns="0" rtlCol="0" anchor="t"/>
          <a:lstStyle/>
          <a:p>
            <a:pPr algn="l" indent="0" marL="0">
              <a:lnSpc>
                <a:spcPts val="2500"/>
              </a:lnSpc>
              <a:buNone/>
            </a:pPr>
            <a:r>
              <a:rPr lang="en-US" sz="1550" spc="-32" kern="0" dirty="0">
                <a:solidFill>
                  <a:srgbClr val="E0D6DE"/>
                </a:solidFill>
                <a:latin typeface="Inter" pitchFamily="34" charset="0"/>
                <a:ea typeface="Inter" pitchFamily="34" charset="-122"/>
                <a:cs typeface="Inter" pitchFamily="34" charset="-120"/>
              </a:rPr>
              <a:t>The app integrates cutting-edge generative AI technologies to enhance user experience, streamline operations, and continuously improve the platform's capabilities.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68893"/>
          </a:xfrm>
          <a:prstGeom prst="rect">
            <a:avLst/>
          </a:prstGeom>
        </p:spPr>
      </p:pic>
      <p:sp>
        <p:nvSpPr>
          <p:cNvPr id="3" name="Text 0"/>
          <p:cNvSpPr/>
          <p:nvPr/>
        </p:nvSpPr>
        <p:spPr>
          <a:xfrm>
            <a:off x="719257" y="3133963"/>
            <a:ext cx="5615226" cy="674251"/>
          </a:xfrm>
          <a:prstGeom prst="rect">
            <a:avLst/>
          </a:prstGeom>
          <a:noFill/>
          <a:ln/>
        </p:spPr>
        <p:txBody>
          <a:bodyPr wrap="none" lIns="0" tIns="0" rIns="0" bIns="0" rtlCol="0" anchor="t"/>
          <a:lstStyle/>
          <a:p>
            <a:pPr indent="0" marL="0">
              <a:lnSpc>
                <a:spcPts val="5300"/>
              </a:lnSpc>
              <a:buNone/>
            </a:pPr>
            <a:r>
              <a:rPr lang="en-US" sz="4200" b="1" spc="-85" kern="0" dirty="0">
                <a:solidFill>
                  <a:srgbClr val="FF8AAF"/>
                </a:solidFill>
                <a:latin typeface="Petrona Bold" pitchFamily="34" charset="0"/>
                <a:ea typeface="Petrona Bold" pitchFamily="34" charset="-122"/>
                <a:cs typeface="Petrona Bold" pitchFamily="34" charset="-120"/>
              </a:rPr>
              <a:t>Architectural Approach</a:t>
            </a:r>
            <a:endParaRPr lang="en-US" sz="4200" dirty="0"/>
          </a:p>
        </p:txBody>
      </p:sp>
      <p:sp>
        <p:nvSpPr>
          <p:cNvPr id="4" name="Shape 1"/>
          <p:cNvSpPr/>
          <p:nvPr/>
        </p:nvSpPr>
        <p:spPr>
          <a:xfrm>
            <a:off x="719257" y="4116467"/>
            <a:ext cx="13191887" cy="3557826"/>
          </a:xfrm>
          <a:prstGeom prst="roundRect">
            <a:avLst>
              <a:gd name="adj" fmla="val 2426"/>
            </a:avLst>
          </a:prstGeom>
          <a:noFill/>
          <a:ln w="7620">
            <a:solidFill>
              <a:srgbClr val="FFFFFF">
                <a:alpha val="24000"/>
              </a:srgbClr>
            </a:solidFill>
            <a:prstDash val="solid"/>
          </a:ln>
        </p:spPr>
      </p:sp>
      <p:sp>
        <p:nvSpPr>
          <p:cNvPr id="5" name="Shape 2"/>
          <p:cNvSpPr/>
          <p:nvPr/>
        </p:nvSpPr>
        <p:spPr>
          <a:xfrm>
            <a:off x="726877" y="4124087"/>
            <a:ext cx="13176647" cy="590431"/>
          </a:xfrm>
          <a:prstGeom prst="rect">
            <a:avLst/>
          </a:prstGeom>
          <a:solidFill>
            <a:srgbClr val="FFFFFF">
              <a:alpha val="4000"/>
            </a:srgbClr>
          </a:solidFill>
          <a:ln/>
        </p:spPr>
      </p:sp>
      <p:sp>
        <p:nvSpPr>
          <p:cNvPr id="6" name="Text 3"/>
          <p:cNvSpPr/>
          <p:nvPr/>
        </p:nvSpPr>
        <p:spPr>
          <a:xfrm>
            <a:off x="932378" y="4254937"/>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Frontend</a:t>
            </a:r>
            <a:endParaRPr lang="en-US" sz="1600" dirty="0"/>
          </a:p>
        </p:txBody>
      </p:sp>
      <p:sp>
        <p:nvSpPr>
          <p:cNvPr id="7" name="Text 4"/>
          <p:cNvSpPr/>
          <p:nvPr/>
        </p:nvSpPr>
        <p:spPr>
          <a:xfrm>
            <a:off x="7524512" y="4254937"/>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React, Material UI, Google Maps API</a:t>
            </a:r>
            <a:endParaRPr lang="en-US" sz="1600" dirty="0"/>
          </a:p>
        </p:txBody>
      </p:sp>
      <p:sp>
        <p:nvSpPr>
          <p:cNvPr id="8" name="Shape 5"/>
          <p:cNvSpPr/>
          <p:nvPr/>
        </p:nvSpPr>
        <p:spPr>
          <a:xfrm>
            <a:off x="726877" y="4714518"/>
            <a:ext cx="13176647" cy="590431"/>
          </a:xfrm>
          <a:prstGeom prst="rect">
            <a:avLst/>
          </a:prstGeom>
          <a:solidFill>
            <a:srgbClr val="000000">
              <a:alpha val="4000"/>
            </a:srgbClr>
          </a:solidFill>
          <a:ln/>
        </p:spPr>
      </p:sp>
      <p:sp>
        <p:nvSpPr>
          <p:cNvPr id="9" name="Text 6"/>
          <p:cNvSpPr/>
          <p:nvPr/>
        </p:nvSpPr>
        <p:spPr>
          <a:xfrm>
            <a:off x="932378" y="4845368"/>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Backend</a:t>
            </a:r>
            <a:endParaRPr lang="en-US" sz="1600" dirty="0"/>
          </a:p>
        </p:txBody>
      </p:sp>
      <p:sp>
        <p:nvSpPr>
          <p:cNvPr id="10" name="Text 7"/>
          <p:cNvSpPr/>
          <p:nvPr/>
        </p:nvSpPr>
        <p:spPr>
          <a:xfrm>
            <a:off x="7524512" y="4845368"/>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Python (Flask), Express.js, JWT, bcrypt</a:t>
            </a:r>
            <a:endParaRPr lang="en-US" sz="1600" dirty="0"/>
          </a:p>
        </p:txBody>
      </p:sp>
      <p:sp>
        <p:nvSpPr>
          <p:cNvPr id="11" name="Shape 8"/>
          <p:cNvSpPr/>
          <p:nvPr/>
        </p:nvSpPr>
        <p:spPr>
          <a:xfrm>
            <a:off x="726877" y="5304949"/>
            <a:ext cx="13176647" cy="590431"/>
          </a:xfrm>
          <a:prstGeom prst="rect">
            <a:avLst/>
          </a:prstGeom>
          <a:solidFill>
            <a:srgbClr val="FFFFFF">
              <a:alpha val="4000"/>
            </a:srgbClr>
          </a:solidFill>
          <a:ln/>
        </p:spPr>
      </p:sp>
      <p:sp>
        <p:nvSpPr>
          <p:cNvPr id="12" name="Text 9"/>
          <p:cNvSpPr/>
          <p:nvPr/>
        </p:nvSpPr>
        <p:spPr>
          <a:xfrm>
            <a:off x="932378" y="5435798"/>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Database</a:t>
            </a:r>
            <a:endParaRPr lang="en-US" sz="1600" dirty="0"/>
          </a:p>
        </p:txBody>
      </p:sp>
      <p:sp>
        <p:nvSpPr>
          <p:cNvPr id="13" name="Text 10"/>
          <p:cNvSpPr/>
          <p:nvPr/>
        </p:nvSpPr>
        <p:spPr>
          <a:xfrm>
            <a:off x="7524512" y="5435798"/>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MongoDB</a:t>
            </a:r>
            <a:endParaRPr lang="en-US" sz="1600" dirty="0"/>
          </a:p>
        </p:txBody>
      </p:sp>
      <p:sp>
        <p:nvSpPr>
          <p:cNvPr id="14" name="Shape 11"/>
          <p:cNvSpPr/>
          <p:nvPr/>
        </p:nvSpPr>
        <p:spPr>
          <a:xfrm>
            <a:off x="726877" y="5895380"/>
            <a:ext cx="13176647" cy="590431"/>
          </a:xfrm>
          <a:prstGeom prst="rect">
            <a:avLst/>
          </a:prstGeom>
          <a:solidFill>
            <a:srgbClr val="000000">
              <a:alpha val="4000"/>
            </a:srgbClr>
          </a:solidFill>
          <a:ln/>
        </p:spPr>
      </p:sp>
      <p:sp>
        <p:nvSpPr>
          <p:cNvPr id="15" name="Text 12"/>
          <p:cNvSpPr/>
          <p:nvPr/>
        </p:nvSpPr>
        <p:spPr>
          <a:xfrm>
            <a:off x="932378" y="6026229"/>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DevOps</a:t>
            </a:r>
            <a:endParaRPr lang="en-US" sz="1600" dirty="0"/>
          </a:p>
        </p:txBody>
      </p:sp>
      <p:sp>
        <p:nvSpPr>
          <p:cNvPr id="16" name="Text 13"/>
          <p:cNvSpPr/>
          <p:nvPr/>
        </p:nvSpPr>
        <p:spPr>
          <a:xfrm>
            <a:off x="7524512" y="6026229"/>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Git, GitHub, Docker, AWS (EC2, S3)</a:t>
            </a:r>
            <a:endParaRPr lang="en-US" sz="1600" dirty="0"/>
          </a:p>
        </p:txBody>
      </p:sp>
      <p:sp>
        <p:nvSpPr>
          <p:cNvPr id="17" name="Shape 14"/>
          <p:cNvSpPr/>
          <p:nvPr/>
        </p:nvSpPr>
        <p:spPr>
          <a:xfrm>
            <a:off x="726877" y="6485811"/>
            <a:ext cx="13176647" cy="590431"/>
          </a:xfrm>
          <a:prstGeom prst="rect">
            <a:avLst/>
          </a:prstGeom>
          <a:solidFill>
            <a:srgbClr val="FFFFFF">
              <a:alpha val="4000"/>
            </a:srgbClr>
          </a:solidFill>
          <a:ln/>
        </p:spPr>
      </p:sp>
      <p:sp>
        <p:nvSpPr>
          <p:cNvPr id="18" name="Text 15"/>
          <p:cNvSpPr/>
          <p:nvPr/>
        </p:nvSpPr>
        <p:spPr>
          <a:xfrm>
            <a:off x="932378" y="6616660"/>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Security</a:t>
            </a:r>
            <a:endParaRPr lang="en-US" sz="1600" dirty="0"/>
          </a:p>
        </p:txBody>
      </p:sp>
      <p:sp>
        <p:nvSpPr>
          <p:cNvPr id="19" name="Text 16"/>
          <p:cNvSpPr/>
          <p:nvPr/>
        </p:nvSpPr>
        <p:spPr>
          <a:xfrm>
            <a:off x="7524512" y="6616660"/>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JWT, Hashing (bcrypt)</a:t>
            </a:r>
            <a:endParaRPr lang="en-US" sz="1600" dirty="0"/>
          </a:p>
        </p:txBody>
      </p:sp>
      <p:sp>
        <p:nvSpPr>
          <p:cNvPr id="20" name="Shape 17"/>
          <p:cNvSpPr/>
          <p:nvPr/>
        </p:nvSpPr>
        <p:spPr>
          <a:xfrm>
            <a:off x="726877" y="7076242"/>
            <a:ext cx="13176647" cy="590431"/>
          </a:xfrm>
          <a:prstGeom prst="rect">
            <a:avLst/>
          </a:prstGeom>
          <a:solidFill>
            <a:srgbClr val="000000">
              <a:alpha val="4000"/>
            </a:srgbClr>
          </a:solidFill>
          <a:ln/>
        </p:spPr>
      </p:sp>
      <p:sp>
        <p:nvSpPr>
          <p:cNvPr id="21" name="Text 18"/>
          <p:cNvSpPr/>
          <p:nvPr/>
        </p:nvSpPr>
        <p:spPr>
          <a:xfrm>
            <a:off x="932378" y="7207091"/>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Testing</a:t>
            </a:r>
            <a:endParaRPr lang="en-US" sz="1600" dirty="0"/>
          </a:p>
        </p:txBody>
      </p:sp>
      <p:sp>
        <p:nvSpPr>
          <p:cNvPr id="22" name="Text 19"/>
          <p:cNvSpPr/>
          <p:nvPr/>
        </p:nvSpPr>
        <p:spPr>
          <a:xfrm>
            <a:off x="7524512" y="7207091"/>
            <a:ext cx="6173510" cy="328732"/>
          </a:xfrm>
          <a:prstGeom prst="rect">
            <a:avLst/>
          </a:prstGeom>
          <a:noFill/>
          <a:ln/>
        </p:spPr>
        <p:txBody>
          <a:bodyPr wrap="none" lIns="0" tIns="0" rIns="0" bIns="0" rtlCol="0" anchor="t"/>
          <a:lstStyle/>
          <a:p>
            <a:pPr indent="0" marL="0">
              <a:lnSpc>
                <a:spcPts val="2550"/>
              </a:lnSpc>
              <a:buNone/>
            </a:pPr>
            <a:r>
              <a:rPr lang="en-US" sz="1600" spc="-32" kern="0" dirty="0">
                <a:solidFill>
                  <a:srgbClr val="E0D6DE"/>
                </a:solidFill>
                <a:latin typeface="Inter" pitchFamily="34" charset="0"/>
                <a:ea typeface="Inter" pitchFamily="34" charset="-122"/>
                <a:cs typeface="Inter" pitchFamily="34" charset="-120"/>
              </a:rPr>
              <a:t>Postman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50821"/>
            <a:ext cx="595419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User-Centric Design</a:t>
            </a:r>
            <a:endParaRPr lang="en-US" sz="4650" dirty="0"/>
          </a:p>
        </p:txBody>
      </p:sp>
      <p:pic>
        <p:nvPicPr>
          <p:cNvPr id="4" name="Image 1" descr="preencoded.png">    </p:cNvPr>
          <p:cNvPicPr>
            <a:picLocks noChangeAspect="1"/>
          </p:cNvPicPr>
          <p:nvPr/>
        </p:nvPicPr>
        <p:blipFill>
          <a:blip r:embed="rId2"/>
          <a:stretch>
            <a:fillRect/>
          </a:stretch>
        </p:blipFill>
        <p:spPr>
          <a:xfrm>
            <a:off x="793790" y="1935242"/>
            <a:ext cx="1134070" cy="1814513"/>
          </a:xfrm>
          <a:prstGeom prst="rect">
            <a:avLst/>
          </a:prstGeom>
        </p:spPr>
      </p:pic>
      <p:sp>
        <p:nvSpPr>
          <p:cNvPr id="5" name="Text 1"/>
          <p:cNvSpPr/>
          <p:nvPr/>
        </p:nvSpPr>
        <p:spPr>
          <a:xfrm>
            <a:off x="2268022" y="2162056"/>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Request Ride</a:t>
            </a:r>
            <a:endParaRPr lang="en-US" sz="2300" dirty="0"/>
          </a:p>
        </p:txBody>
      </p:sp>
      <p:sp>
        <p:nvSpPr>
          <p:cNvPr id="6" name="Text 2"/>
          <p:cNvSpPr/>
          <p:nvPr/>
        </p:nvSpPr>
        <p:spPr>
          <a:xfrm>
            <a:off x="2268022" y="2670215"/>
            <a:ext cx="6082189"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Users can easily request a ride based on their location and destination.</a:t>
            </a:r>
            <a:endParaRPr lang="en-US" sz="1750" dirty="0"/>
          </a:p>
        </p:txBody>
      </p:sp>
      <p:pic>
        <p:nvPicPr>
          <p:cNvPr id="7" name="Image 2" descr="preencoded.png">    </p:cNvPr>
          <p:cNvPicPr>
            <a:picLocks noChangeAspect="1"/>
          </p:cNvPicPr>
          <p:nvPr/>
        </p:nvPicPr>
        <p:blipFill>
          <a:blip r:embed="rId3"/>
          <a:stretch>
            <a:fillRect/>
          </a:stretch>
        </p:blipFill>
        <p:spPr>
          <a:xfrm>
            <a:off x="793790" y="3749754"/>
            <a:ext cx="1134070" cy="1814513"/>
          </a:xfrm>
          <a:prstGeom prst="rect">
            <a:avLst/>
          </a:prstGeom>
        </p:spPr>
      </p:pic>
      <p:sp>
        <p:nvSpPr>
          <p:cNvPr id="8" name="Text 3"/>
          <p:cNvSpPr/>
          <p:nvPr/>
        </p:nvSpPr>
        <p:spPr>
          <a:xfrm>
            <a:off x="2268022" y="3976568"/>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Match Rider</a:t>
            </a:r>
            <a:endParaRPr lang="en-US" sz="2300" dirty="0"/>
          </a:p>
        </p:txBody>
      </p:sp>
      <p:sp>
        <p:nvSpPr>
          <p:cNvPr id="9" name="Text 4"/>
          <p:cNvSpPr/>
          <p:nvPr/>
        </p:nvSpPr>
        <p:spPr>
          <a:xfrm>
            <a:off x="2268022" y="4484727"/>
            <a:ext cx="6082189"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app intelligently matches the user with compatible ride-sharing partners.</a:t>
            </a:r>
            <a:endParaRPr lang="en-US" sz="1750" dirty="0"/>
          </a:p>
        </p:txBody>
      </p:sp>
      <p:pic>
        <p:nvPicPr>
          <p:cNvPr id="10" name="Image 3" descr="preencoded.png">    </p:cNvPr>
          <p:cNvPicPr>
            <a:picLocks noChangeAspect="1"/>
          </p:cNvPicPr>
          <p:nvPr/>
        </p:nvPicPr>
        <p:blipFill>
          <a:blip r:embed="rId4"/>
          <a:stretch>
            <a:fillRect/>
          </a:stretch>
        </p:blipFill>
        <p:spPr>
          <a:xfrm>
            <a:off x="793790" y="5564267"/>
            <a:ext cx="1134070" cy="1814513"/>
          </a:xfrm>
          <a:prstGeom prst="rect">
            <a:avLst/>
          </a:prstGeom>
        </p:spPr>
      </p:pic>
      <p:sp>
        <p:nvSpPr>
          <p:cNvPr id="11" name="Text 5"/>
          <p:cNvSpPr/>
          <p:nvPr/>
        </p:nvSpPr>
        <p:spPr>
          <a:xfrm>
            <a:off x="2268022" y="5791081"/>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Complete Trip</a:t>
            </a:r>
            <a:endParaRPr lang="en-US" sz="2300" dirty="0"/>
          </a:p>
        </p:txBody>
      </p:sp>
      <p:sp>
        <p:nvSpPr>
          <p:cNvPr id="12" name="Text 6"/>
          <p:cNvSpPr/>
          <p:nvPr/>
        </p:nvSpPr>
        <p:spPr>
          <a:xfrm>
            <a:off x="2268022" y="6299240"/>
            <a:ext cx="6082189"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Users can track their ride and provide feedback to improve the experience.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4817" y="526375"/>
            <a:ext cx="5049441" cy="626626"/>
          </a:xfrm>
          <a:prstGeom prst="rect">
            <a:avLst/>
          </a:prstGeom>
          <a:noFill/>
          <a:ln/>
        </p:spPr>
        <p:txBody>
          <a:bodyPr wrap="none" lIns="0" tIns="0" rIns="0" bIns="0" rtlCol="0" anchor="t"/>
          <a:lstStyle/>
          <a:p>
            <a:pPr indent="0" marL="0">
              <a:lnSpc>
                <a:spcPts val="4900"/>
              </a:lnSpc>
              <a:buNone/>
            </a:pPr>
            <a:r>
              <a:rPr lang="en-US" sz="3900" b="1" spc="-79" kern="0" dirty="0">
                <a:solidFill>
                  <a:srgbClr val="FF8AAF"/>
                </a:solidFill>
                <a:latin typeface="Petrona Bold" pitchFamily="34" charset="0"/>
                <a:ea typeface="Petrona Bold" pitchFamily="34" charset="-122"/>
                <a:cs typeface="Petrona Bold" pitchFamily="34" charset="-120"/>
              </a:rPr>
              <a:t>Technical Architecture</a:t>
            </a:r>
            <a:endParaRPr lang="en-US" sz="3900" dirty="0"/>
          </a:p>
        </p:txBody>
      </p:sp>
      <p:sp>
        <p:nvSpPr>
          <p:cNvPr id="4" name="Text 1"/>
          <p:cNvSpPr/>
          <p:nvPr/>
        </p:nvSpPr>
        <p:spPr>
          <a:xfrm>
            <a:off x="6154817" y="1439466"/>
            <a:ext cx="7807166" cy="916543"/>
          </a:xfrm>
          <a:prstGeom prst="rect">
            <a:avLst/>
          </a:prstGeom>
          <a:noFill/>
          <a:ln/>
        </p:spPr>
        <p:txBody>
          <a:bodyPr wrap="square" lIns="0" tIns="0" rIns="0" bIns="0" rtlCol="0" anchor="t"/>
          <a:lstStyle/>
          <a:p>
            <a:pPr indent="0" marL="0">
              <a:lnSpc>
                <a:spcPts val="2400"/>
              </a:lnSpc>
              <a:buNone/>
            </a:pPr>
            <a:r>
              <a:rPr lang="en-US" sz="1500" spc="-30" kern="0" dirty="0">
                <a:solidFill>
                  <a:srgbClr val="E0D6DE"/>
                </a:solidFill>
                <a:latin typeface="Inter" pitchFamily="34" charset="0"/>
                <a:ea typeface="Inter" pitchFamily="34" charset="-122"/>
                <a:cs typeface="Inter" pitchFamily="34" charset="-120"/>
              </a:rPr>
              <a:t>The RideShare solution uses a modern tech stack, including Python, Express.js, React, and Material UI. It integrates with Google Maps to provide a scalable, reliable, and high-performing ride-sharing platform.</a:t>
            </a:r>
            <a:endParaRPr lang="en-US" sz="1500" dirty="0"/>
          </a:p>
        </p:txBody>
      </p:sp>
      <p:pic>
        <p:nvPicPr>
          <p:cNvPr id="5" name="Image 1" descr="preencoded.png">    </p:cNvPr>
          <p:cNvPicPr>
            <a:picLocks noChangeAspect="1"/>
          </p:cNvPicPr>
          <p:nvPr/>
        </p:nvPicPr>
        <p:blipFill>
          <a:blip r:embed="rId2"/>
          <a:stretch>
            <a:fillRect/>
          </a:stretch>
        </p:blipFill>
        <p:spPr>
          <a:xfrm>
            <a:off x="7697748" y="2570798"/>
            <a:ext cx="4721304" cy="51323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1369576"/>
            <a:ext cx="9308306"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Functional Architecture - User Flow</a:t>
            </a:r>
            <a:endParaRPr lang="en-US" sz="4650" dirty="0"/>
          </a:p>
        </p:txBody>
      </p:sp>
      <p:sp>
        <p:nvSpPr>
          <p:cNvPr id="4" name="Text 1"/>
          <p:cNvSpPr/>
          <p:nvPr/>
        </p:nvSpPr>
        <p:spPr>
          <a:xfrm>
            <a:off x="4451390" y="2453997"/>
            <a:ext cx="93852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RideShare app's architecture supports user and admin needs. Users can request rides, match partners, and track trips. Admins can manage the platform, monitor performance, and ensure smooth operations.</a:t>
            </a:r>
            <a:endParaRPr lang="en-US" sz="1750" dirty="0"/>
          </a:p>
        </p:txBody>
      </p:sp>
      <p:pic>
        <p:nvPicPr>
          <p:cNvPr id="5" name="Image 1" descr="preencoded.png">    </p:cNvPr>
          <p:cNvPicPr>
            <a:picLocks noChangeAspect="1"/>
          </p:cNvPicPr>
          <p:nvPr/>
        </p:nvPicPr>
        <p:blipFill>
          <a:blip r:embed="rId2"/>
          <a:stretch>
            <a:fillRect/>
          </a:stretch>
        </p:blipFill>
        <p:spPr>
          <a:xfrm>
            <a:off x="4451390" y="3797856"/>
            <a:ext cx="9385221" cy="306216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2024-10-05T10:37:23Z</dcterms:created>
  <dcterms:modified xsi:type="dcterms:W3CDTF">2024-10-05T10:37:23Z</dcterms:modified>
</cp:coreProperties>
</file>